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2"/>
  </p:notesMasterIdLst>
  <p:sldIdLst>
    <p:sldId id="256" r:id="rId5"/>
    <p:sldId id="404" r:id="rId6"/>
    <p:sldId id="575" r:id="rId7"/>
    <p:sldId id="595" r:id="rId8"/>
    <p:sldId id="598" r:id="rId9"/>
    <p:sldId id="596" r:id="rId10"/>
    <p:sldId id="576" r:id="rId11"/>
    <p:sldId id="597" r:id="rId12"/>
    <p:sldId id="623" r:id="rId13"/>
    <p:sldId id="626" r:id="rId14"/>
    <p:sldId id="622" r:id="rId15"/>
    <p:sldId id="593" r:id="rId16"/>
    <p:sldId id="602" r:id="rId17"/>
    <p:sldId id="603" r:id="rId18"/>
    <p:sldId id="627" r:id="rId19"/>
    <p:sldId id="577" r:id="rId20"/>
    <p:sldId id="339" r:id="rId21"/>
    <p:sldId id="670" r:id="rId22"/>
    <p:sldId id="696" r:id="rId23"/>
    <p:sldId id="477" r:id="rId24"/>
    <p:sldId id="560" r:id="rId25"/>
    <p:sldId id="697" r:id="rId26"/>
    <p:sldId id="699" r:id="rId27"/>
    <p:sldId id="698" r:id="rId28"/>
    <p:sldId id="700" r:id="rId29"/>
    <p:sldId id="701" r:id="rId30"/>
    <p:sldId id="702" r:id="rId31"/>
    <p:sldId id="703" r:id="rId32"/>
    <p:sldId id="663" r:id="rId33"/>
    <p:sldId id="664" r:id="rId34"/>
    <p:sldId id="704" r:id="rId35"/>
    <p:sldId id="705" r:id="rId36"/>
    <p:sldId id="706" r:id="rId37"/>
    <p:sldId id="711" r:id="rId38"/>
    <p:sldId id="709" r:id="rId39"/>
    <p:sldId id="621" r:id="rId40"/>
    <p:sldId id="556" r:id="rId41"/>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6" autoAdjust="0"/>
    <p:restoredTop sz="86179" autoAdjust="0"/>
  </p:normalViewPr>
  <p:slideViewPr>
    <p:cSldViewPr snapToGrid="0">
      <p:cViewPr varScale="1">
        <p:scale>
          <a:sx n="81" d="100"/>
          <a:sy n="81" d="100"/>
        </p:scale>
        <p:origin x="58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Davidson" userId="b8e771b54f6d3634" providerId="LiveId" clId="{69687CA5-61C5-44CA-848B-0D8EEE1F555A}"/>
    <pc:docChg chg="custSel delSld modSld replTag delTag">
      <pc:chgData name="Paul Davidson" userId="b8e771b54f6d3634" providerId="LiveId" clId="{69687CA5-61C5-44CA-848B-0D8EEE1F555A}" dt="2023-02-06T08:24:43.493" v="88"/>
      <pc:docMkLst>
        <pc:docMk/>
      </pc:docMkLst>
      <pc:sldChg chg="del">
        <pc:chgData name="Paul Davidson" userId="b8e771b54f6d3634" providerId="LiveId" clId="{69687CA5-61C5-44CA-848B-0D8EEE1F555A}" dt="2023-02-06T08:10:32.102" v="0" actId="47"/>
        <pc:sldMkLst>
          <pc:docMk/>
          <pc:sldMk cId="3499408816" sldId="334"/>
        </pc:sldMkLst>
      </pc:sldChg>
      <pc:sldChg chg="del">
        <pc:chgData name="Paul Davidson" userId="b8e771b54f6d3634" providerId="LiveId" clId="{69687CA5-61C5-44CA-848B-0D8EEE1F555A}" dt="2023-02-06T08:10:48.512" v="4" actId="47"/>
        <pc:sldMkLst>
          <pc:docMk/>
          <pc:sldMk cId="2593091085" sldId="336"/>
        </pc:sldMkLst>
      </pc:sldChg>
      <pc:sldChg chg="del">
        <pc:chgData name="Paul Davidson" userId="b8e771b54f6d3634" providerId="LiveId" clId="{69687CA5-61C5-44CA-848B-0D8EEE1F555A}" dt="2023-02-06T08:11:15.736" v="17" actId="47"/>
        <pc:sldMkLst>
          <pc:docMk/>
          <pc:sldMk cId="765383556" sldId="341"/>
        </pc:sldMkLst>
      </pc:sldChg>
      <pc:sldChg chg="modNotesTx">
        <pc:chgData name="Paul Davidson" userId="b8e771b54f6d3634" providerId="LiveId" clId="{69687CA5-61C5-44CA-848B-0D8EEE1F555A}" dt="2023-02-06T08:12:06.297" v="34" actId="20577"/>
        <pc:sldMkLst>
          <pc:docMk/>
          <pc:sldMk cId="4199875386" sldId="593"/>
        </pc:sldMkLst>
      </pc:sldChg>
      <pc:sldChg chg="modSp mod modNotesTx">
        <pc:chgData name="Paul Davidson" userId="b8e771b54f6d3634" providerId="LiveId" clId="{69687CA5-61C5-44CA-848B-0D8EEE1F555A}" dt="2023-02-06T08:24:39.127" v="85" actId="12"/>
        <pc:sldMkLst>
          <pc:docMk/>
          <pc:sldMk cId="444918061" sldId="595"/>
        </pc:sldMkLst>
        <pc:spChg chg="mod">
          <ac:chgData name="Paul Davidson" userId="b8e771b54f6d3634" providerId="LiveId" clId="{69687CA5-61C5-44CA-848B-0D8EEE1F555A}" dt="2023-02-06T08:24:39.127" v="85" actId="12"/>
          <ac:spMkLst>
            <pc:docMk/>
            <pc:sldMk cId="444918061" sldId="595"/>
            <ac:spMk id="3" creationId="{BC162B3B-EFC9-4633-BDA8-0502ADB10714}"/>
          </ac:spMkLst>
        </pc:spChg>
      </pc:sldChg>
      <pc:sldChg chg="modNotesTx">
        <pc:chgData name="Paul Davidson" userId="b8e771b54f6d3634" providerId="LiveId" clId="{69687CA5-61C5-44CA-848B-0D8EEE1F555A}" dt="2023-02-06T08:11:53.798" v="30" actId="20577"/>
        <pc:sldMkLst>
          <pc:docMk/>
          <pc:sldMk cId="1983609991" sldId="598"/>
        </pc:sldMkLst>
      </pc:sldChg>
      <pc:sldChg chg="modNotesTx">
        <pc:chgData name="Paul Davidson" userId="b8e771b54f6d3634" providerId="LiveId" clId="{69687CA5-61C5-44CA-848B-0D8EEE1F555A}" dt="2023-02-06T08:12:12.189" v="38" actId="20577"/>
        <pc:sldMkLst>
          <pc:docMk/>
          <pc:sldMk cId="2901112932" sldId="602"/>
        </pc:sldMkLst>
      </pc:sldChg>
      <pc:sldChg chg="modNotesTx">
        <pc:chgData name="Paul Davidson" userId="b8e771b54f6d3634" providerId="LiveId" clId="{69687CA5-61C5-44CA-848B-0D8EEE1F555A}" dt="2023-02-06T08:12:16.954" v="39" actId="20577"/>
        <pc:sldMkLst>
          <pc:docMk/>
          <pc:sldMk cId="2057297672" sldId="603"/>
        </pc:sldMkLst>
      </pc:sldChg>
      <pc:sldChg chg="modNotesTx">
        <pc:chgData name="Paul Davidson" userId="b8e771b54f6d3634" providerId="LiveId" clId="{69687CA5-61C5-44CA-848B-0D8EEE1F555A}" dt="2023-02-06T08:13:07.514" v="60" actId="20577"/>
        <pc:sldMkLst>
          <pc:docMk/>
          <pc:sldMk cId="1936555289" sldId="621"/>
        </pc:sldMkLst>
      </pc:sldChg>
      <pc:sldChg chg="modNotesTx">
        <pc:chgData name="Paul Davidson" userId="b8e771b54f6d3634" providerId="LiveId" clId="{69687CA5-61C5-44CA-848B-0D8EEE1F555A}" dt="2023-02-06T08:12:51.104" v="55" actId="20577"/>
        <pc:sldMkLst>
          <pc:docMk/>
          <pc:sldMk cId="2205206565" sldId="663"/>
        </pc:sldMkLst>
      </pc:sldChg>
      <pc:sldChg chg="modNotesTx">
        <pc:chgData name="Paul Davidson" userId="b8e771b54f6d3634" providerId="LiveId" clId="{69687CA5-61C5-44CA-848B-0D8EEE1F555A}" dt="2023-02-06T08:12:26.498" v="43" actId="20577"/>
        <pc:sldMkLst>
          <pc:docMk/>
          <pc:sldMk cId="1387663252" sldId="696"/>
        </pc:sldMkLst>
      </pc:sldChg>
      <pc:sldChg chg="modNotesTx">
        <pc:chgData name="Paul Davidson" userId="b8e771b54f6d3634" providerId="LiveId" clId="{69687CA5-61C5-44CA-848B-0D8EEE1F555A}" dt="2023-02-06T08:12:36.331" v="47" actId="20577"/>
        <pc:sldMkLst>
          <pc:docMk/>
          <pc:sldMk cId="4226496655" sldId="698"/>
        </pc:sldMkLst>
      </pc:sldChg>
      <pc:sldChg chg="modNotesTx">
        <pc:chgData name="Paul Davidson" userId="b8e771b54f6d3634" providerId="LiveId" clId="{69687CA5-61C5-44CA-848B-0D8EEE1F555A}" dt="2023-02-06T08:12:40.750" v="51" actId="20577"/>
        <pc:sldMkLst>
          <pc:docMk/>
          <pc:sldMk cId="3787029435" sldId="700"/>
        </pc:sldMkLst>
      </pc:sldChg>
      <pc:sldChg chg="modNotesTx">
        <pc:chgData name="Paul Davidson" userId="b8e771b54f6d3634" providerId="LiveId" clId="{69687CA5-61C5-44CA-848B-0D8EEE1F555A}" dt="2023-02-06T08:13:00.203" v="59" actId="20577"/>
        <pc:sldMkLst>
          <pc:docMk/>
          <pc:sldMk cId="1075922979" sldId="711"/>
        </pc:sldMkLst>
      </pc:sldChg>
      <pc:sldChg chg="del">
        <pc:chgData name="Paul Davidson" userId="b8e771b54f6d3634" providerId="LiveId" clId="{69687CA5-61C5-44CA-848B-0D8EEE1F555A}" dt="2023-02-06T08:11:32.821" v="22" actId="47"/>
        <pc:sldMkLst>
          <pc:docMk/>
          <pc:sldMk cId="4018737819" sldId="713"/>
        </pc:sldMkLst>
      </pc:sldChg>
      <pc:sldChg chg="del">
        <pc:chgData name="Paul Davidson" userId="b8e771b54f6d3634" providerId="LiveId" clId="{69687CA5-61C5-44CA-848B-0D8EEE1F555A}" dt="2023-02-06T08:11:21.392" v="18" actId="47"/>
        <pc:sldMkLst>
          <pc:docMk/>
          <pc:sldMk cId="1196815932" sldId="714"/>
        </pc:sldMkLst>
      </pc:sldChg>
      <pc:sldChg chg="del">
        <pc:chgData name="Paul Davidson" userId="b8e771b54f6d3634" providerId="LiveId" clId="{69687CA5-61C5-44CA-848B-0D8EEE1F555A}" dt="2023-02-06T08:11:07.889" v="13" actId="47"/>
        <pc:sldMkLst>
          <pc:docMk/>
          <pc:sldMk cId="2645708911" sldId="715"/>
        </pc:sldMkLst>
      </pc:sldChg>
      <pc:sldChg chg="del">
        <pc:chgData name="Paul Davidson" userId="b8e771b54f6d3634" providerId="LiveId" clId="{69687CA5-61C5-44CA-848B-0D8EEE1F555A}" dt="2023-02-06T08:10:52.812" v="8" actId="47"/>
        <pc:sldMkLst>
          <pc:docMk/>
          <pc:sldMk cId="1781723024" sldId="716"/>
        </pc:sldMkLst>
      </pc:sldChg>
      <pc:sldChg chg="del">
        <pc:chgData name="Paul Davidson" userId="b8e771b54f6d3634" providerId="LiveId" clId="{69687CA5-61C5-44CA-848B-0D8EEE1F555A}" dt="2023-02-06T08:10:58.399" v="9" actId="47"/>
        <pc:sldMkLst>
          <pc:docMk/>
          <pc:sldMk cId="2242128884" sldId="717"/>
        </pc:sldMkLst>
      </pc:sldChg>
      <pc:sldChg chg="del">
        <pc:chgData name="Paul Davidson" userId="b8e771b54f6d3634" providerId="LiveId" clId="{69687CA5-61C5-44CA-848B-0D8EEE1F555A}" dt="2023-02-06T08:11:07.889" v="13" actId="47"/>
        <pc:sldMkLst>
          <pc:docMk/>
          <pc:sldMk cId="3522959510" sldId="7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DC2D3-C309-4620-821E-746C7E1F480C}" type="datetimeFigureOut">
              <a:rPr lang="en-GB" smtClean="0"/>
              <a:t>06/02/2023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97E4-62EA-471E-93B7-9A57B41C82FB}" type="slidenum">
              <a:rPr lang="en-GB" smtClean="0"/>
              <a:t>‹#›</a:t>
            </a:fld>
            <a:endParaRPr lang="en-GB"/>
          </a:p>
        </p:txBody>
      </p:sp>
    </p:spTree>
    <p:extLst>
      <p:ext uri="{BB962C8B-B14F-4D97-AF65-F5344CB8AC3E}">
        <p14:creationId xmlns:p14="http://schemas.microsoft.com/office/powerpoint/2010/main" val="120790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a:t>
            </a:fld>
            <a:endParaRPr lang="en-GB"/>
          </a:p>
        </p:txBody>
      </p:sp>
    </p:spTree>
    <p:extLst>
      <p:ext uri="{BB962C8B-B14F-4D97-AF65-F5344CB8AC3E}">
        <p14:creationId xmlns:p14="http://schemas.microsoft.com/office/powerpoint/2010/main" val="318447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19</a:t>
            </a:fld>
            <a:endParaRPr lang="en-GB"/>
          </a:p>
        </p:txBody>
      </p:sp>
    </p:spTree>
    <p:extLst>
      <p:ext uri="{BB962C8B-B14F-4D97-AF65-F5344CB8AC3E}">
        <p14:creationId xmlns:p14="http://schemas.microsoft.com/office/powerpoint/2010/main" val="149455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22</a:t>
            </a:fld>
            <a:endParaRPr lang="en-GB"/>
          </a:p>
        </p:txBody>
      </p:sp>
    </p:spTree>
    <p:extLst>
      <p:ext uri="{BB962C8B-B14F-4D97-AF65-F5344CB8AC3E}">
        <p14:creationId xmlns:p14="http://schemas.microsoft.com/office/powerpoint/2010/main" val="33835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24</a:t>
            </a:fld>
            <a:endParaRPr lang="en-GB"/>
          </a:p>
        </p:txBody>
      </p:sp>
    </p:spTree>
    <p:extLst>
      <p:ext uri="{BB962C8B-B14F-4D97-AF65-F5344CB8AC3E}">
        <p14:creationId xmlns:p14="http://schemas.microsoft.com/office/powerpoint/2010/main" val="165496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25</a:t>
            </a:fld>
            <a:endParaRPr lang="en-GB"/>
          </a:p>
        </p:txBody>
      </p:sp>
    </p:spTree>
    <p:extLst>
      <p:ext uri="{BB962C8B-B14F-4D97-AF65-F5344CB8AC3E}">
        <p14:creationId xmlns:p14="http://schemas.microsoft.com/office/powerpoint/2010/main" val="3573061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26</a:t>
            </a:fld>
            <a:endParaRPr lang="en-GB"/>
          </a:p>
        </p:txBody>
      </p:sp>
    </p:spTree>
    <p:extLst>
      <p:ext uri="{BB962C8B-B14F-4D97-AF65-F5344CB8AC3E}">
        <p14:creationId xmlns:p14="http://schemas.microsoft.com/office/powerpoint/2010/main" val="1139801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29</a:t>
            </a:fld>
            <a:endParaRPr lang="en-GB"/>
          </a:p>
        </p:txBody>
      </p:sp>
    </p:spTree>
    <p:extLst>
      <p:ext uri="{BB962C8B-B14F-4D97-AF65-F5344CB8AC3E}">
        <p14:creationId xmlns:p14="http://schemas.microsoft.com/office/powerpoint/2010/main" val="3890284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34</a:t>
            </a:fld>
            <a:endParaRPr lang="en-GB"/>
          </a:p>
        </p:txBody>
      </p:sp>
    </p:spTree>
    <p:extLst>
      <p:ext uri="{BB962C8B-B14F-4D97-AF65-F5344CB8AC3E}">
        <p14:creationId xmlns:p14="http://schemas.microsoft.com/office/powerpoint/2010/main" val="2255149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35</a:t>
            </a:fld>
            <a:endParaRPr lang="en-GB"/>
          </a:p>
        </p:txBody>
      </p:sp>
    </p:spTree>
    <p:extLst>
      <p:ext uri="{BB962C8B-B14F-4D97-AF65-F5344CB8AC3E}">
        <p14:creationId xmlns:p14="http://schemas.microsoft.com/office/powerpoint/2010/main" val="1063876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36</a:t>
            </a:fld>
            <a:endParaRPr lang="en-GB"/>
          </a:p>
        </p:txBody>
      </p:sp>
    </p:spTree>
    <p:extLst>
      <p:ext uri="{BB962C8B-B14F-4D97-AF65-F5344CB8AC3E}">
        <p14:creationId xmlns:p14="http://schemas.microsoft.com/office/powerpoint/2010/main" val="1069036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4</a:t>
            </a:fld>
            <a:endParaRPr lang="en-GB"/>
          </a:p>
        </p:txBody>
      </p:sp>
    </p:spTree>
    <p:extLst>
      <p:ext uri="{BB962C8B-B14F-4D97-AF65-F5344CB8AC3E}">
        <p14:creationId xmlns:p14="http://schemas.microsoft.com/office/powerpoint/2010/main" val="156199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5</a:t>
            </a:fld>
            <a:endParaRPr lang="en-GB"/>
          </a:p>
        </p:txBody>
      </p:sp>
    </p:spTree>
    <p:extLst>
      <p:ext uri="{BB962C8B-B14F-4D97-AF65-F5344CB8AC3E}">
        <p14:creationId xmlns:p14="http://schemas.microsoft.com/office/powerpoint/2010/main" val="146079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7</a:t>
            </a:fld>
            <a:endParaRPr lang="en-GB"/>
          </a:p>
        </p:txBody>
      </p:sp>
    </p:spTree>
    <p:extLst>
      <p:ext uri="{BB962C8B-B14F-4D97-AF65-F5344CB8AC3E}">
        <p14:creationId xmlns:p14="http://schemas.microsoft.com/office/powerpoint/2010/main" val="342971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10</a:t>
            </a:fld>
            <a:endParaRPr lang="en-GB"/>
          </a:p>
        </p:txBody>
      </p:sp>
    </p:spTree>
    <p:extLst>
      <p:ext uri="{BB962C8B-B14F-4D97-AF65-F5344CB8AC3E}">
        <p14:creationId xmlns:p14="http://schemas.microsoft.com/office/powerpoint/2010/main" val="2824590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12</a:t>
            </a:fld>
            <a:endParaRPr lang="en-GB"/>
          </a:p>
        </p:txBody>
      </p:sp>
    </p:spTree>
    <p:extLst>
      <p:ext uri="{BB962C8B-B14F-4D97-AF65-F5344CB8AC3E}">
        <p14:creationId xmlns:p14="http://schemas.microsoft.com/office/powerpoint/2010/main" val="2241002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13</a:t>
            </a:fld>
            <a:endParaRPr lang="en-GB"/>
          </a:p>
        </p:txBody>
      </p:sp>
    </p:spTree>
    <p:extLst>
      <p:ext uri="{BB962C8B-B14F-4D97-AF65-F5344CB8AC3E}">
        <p14:creationId xmlns:p14="http://schemas.microsoft.com/office/powerpoint/2010/main" val="1368506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9CBF97E4-62EA-471E-93B7-9A57B41C82FB}" type="slidenum">
              <a:rPr lang="en-GB" smtClean="0"/>
              <a:t>14</a:t>
            </a:fld>
            <a:endParaRPr lang="en-GB"/>
          </a:p>
        </p:txBody>
      </p:sp>
    </p:spTree>
    <p:extLst>
      <p:ext uri="{BB962C8B-B14F-4D97-AF65-F5344CB8AC3E}">
        <p14:creationId xmlns:p14="http://schemas.microsoft.com/office/powerpoint/2010/main" val="79361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16</a:t>
            </a:fld>
            <a:endParaRPr lang="en-GB"/>
          </a:p>
        </p:txBody>
      </p:sp>
    </p:spTree>
    <p:extLst>
      <p:ext uri="{BB962C8B-B14F-4D97-AF65-F5344CB8AC3E}">
        <p14:creationId xmlns:p14="http://schemas.microsoft.com/office/powerpoint/2010/main" val="238102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69832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4375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710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771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770970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04252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166F8-5299-9F4F-B50D-A95C9470457A}"/>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242658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06115-7CE6-1D4A-A3FA-E2A33C6D51D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2957077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FFD100"/>
                </a:solidFill>
                <a:latin typeface="Raleway" panose="020B0503030101060003" pitchFamily="34" charset="77"/>
              </a:defRPr>
            </a:lvl1pPr>
          </a:lstStyle>
          <a:p>
            <a:fld id="{2C6E675B-32F0-0843-BC57-13BB22F7DF1E}" type="slidenum">
              <a:rPr lang="en-US" smtClean="0"/>
              <a:pPr/>
              <a:t>‹#›</a:t>
            </a:fld>
            <a:endParaRPr lang="en-US" dirty="0"/>
          </a:p>
        </p:txBody>
      </p:sp>
    </p:spTree>
    <p:extLst>
      <p:ext uri="{BB962C8B-B14F-4D97-AF65-F5344CB8AC3E}">
        <p14:creationId xmlns:p14="http://schemas.microsoft.com/office/powerpoint/2010/main" val="15969826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5.xml"/><Relationship Id="rId6" Type="http://schemas.openxmlformats.org/officeDocument/2006/relationships/oleObject" Target="../embeddings/oleObject3.bin"/><Relationship Id="rId5" Type="http://schemas.openxmlformats.org/officeDocument/2006/relationships/image" Target="../media/image9.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researchbriefings.files.parliament.uk/documents/SN06186/SN06186.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25.jpeg"/><Relationship Id="rId7" Type="http://schemas.openxmlformats.org/officeDocument/2006/relationships/hyperlink" Target="http://physics.stackexchange.com/questions/295478/why-can-i-see-a-diamond" TargetMode="Externa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hyperlink" Target="https://www.pexels.com/photo/white-popcorns-inside-of-a-red-and-white-popcorn-box-37540/" TargetMode="External"/><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hyperlink" Target="https://ibrandstudio.com/articles/why-companies-mark-up-products-infographic"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4230-8416-EE43-9EE3-E0A1DE23DCE2}"/>
              </a:ext>
            </a:extLst>
          </p:cNvPr>
          <p:cNvSpPr>
            <a:spLocks noGrp="1"/>
          </p:cNvSpPr>
          <p:nvPr>
            <p:ph type="ctrTitle"/>
          </p:nvPr>
        </p:nvSpPr>
        <p:spPr>
          <a:xfrm>
            <a:off x="839788" y="522705"/>
            <a:ext cx="9828212" cy="1546727"/>
          </a:xfrm>
        </p:spPr>
        <p:txBody>
          <a:bodyPr>
            <a:normAutofit/>
          </a:bodyPr>
          <a:lstStyle/>
          <a:p>
            <a:r>
              <a:rPr lang="en-GB" sz="9600" dirty="0"/>
              <a:t>Welcome</a:t>
            </a:r>
            <a:endParaRPr lang="en-US" sz="9600" dirty="0"/>
          </a:p>
        </p:txBody>
      </p:sp>
      <p:sp>
        <p:nvSpPr>
          <p:cNvPr id="3" name="Subtitle 2">
            <a:extLst>
              <a:ext uri="{FF2B5EF4-FFF2-40B4-BE49-F238E27FC236}">
                <a16:creationId xmlns:a16="http://schemas.microsoft.com/office/drawing/2014/main" id="{9C7493D9-F09C-7947-ACC0-5C0D2ECB1502}"/>
              </a:ext>
            </a:extLst>
          </p:cNvPr>
          <p:cNvSpPr>
            <a:spLocks noGrp="1"/>
          </p:cNvSpPr>
          <p:nvPr>
            <p:ph type="subTitle" idx="1"/>
          </p:nvPr>
        </p:nvSpPr>
        <p:spPr>
          <a:xfrm>
            <a:off x="917643" y="2546088"/>
            <a:ext cx="8273654" cy="2645240"/>
          </a:xfrm>
        </p:spPr>
        <p:txBody>
          <a:bodyPr>
            <a:noAutofit/>
          </a:bodyPr>
          <a:lstStyle/>
          <a:p>
            <a:r>
              <a:rPr lang="en-GB" sz="4000" b="1" dirty="0"/>
              <a:t>Data Skills 1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4000"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dirty="0"/>
              <a:t>Week 4: Percentages &amp; Fractions</a:t>
            </a:r>
            <a:endParaRPr lang="en-GB" sz="4000" dirty="0">
              <a:latin typeface="Raleway Light" panose="020B0403030101060003" pitchFamily="34" charset="77"/>
            </a:endParaRPr>
          </a:p>
        </p:txBody>
      </p:sp>
      <p:pic>
        <p:nvPicPr>
          <p:cNvPr id="7" name="Picture 6">
            <a:extLst>
              <a:ext uri="{FF2B5EF4-FFF2-40B4-BE49-F238E27FC236}">
                <a16:creationId xmlns:a16="http://schemas.microsoft.com/office/drawing/2014/main" id="{F728E9B3-315C-41FA-8988-458938FFF1BA}"/>
              </a:ext>
            </a:extLst>
          </p:cNvPr>
          <p:cNvPicPr>
            <a:picLocks noChangeAspect="1"/>
          </p:cNvPicPr>
          <p:nvPr/>
        </p:nvPicPr>
        <p:blipFill>
          <a:blip r:embed="rId2"/>
          <a:stretch>
            <a:fillRect/>
          </a:stretch>
        </p:blipFill>
        <p:spPr>
          <a:xfrm>
            <a:off x="9836972" y="5112824"/>
            <a:ext cx="1997501" cy="1346860"/>
          </a:xfrm>
          <a:prstGeom prst="rect">
            <a:avLst/>
          </a:prstGeom>
        </p:spPr>
      </p:pic>
    </p:spTree>
    <p:extLst>
      <p:ext uri="{BB962C8B-B14F-4D97-AF65-F5344CB8AC3E}">
        <p14:creationId xmlns:p14="http://schemas.microsoft.com/office/powerpoint/2010/main" val="300937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243894" y="3074457"/>
            <a:ext cx="6302128" cy="2363237"/>
          </a:xfrm>
        </p:spPr>
        <p:txBody>
          <a:bodyPr>
            <a:normAutofit/>
          </a:bodyPr>
          <a:lstStyle/>
          <a:p>
            <a:pPr algn="ctr" rtl="1"/>
            <a:r>
              <a:rPr lang="en-US" dirty="0">
                <a:solidFill>
                  <a:srgbClr val="003366"/>
                </a:solidFill>
                <a:latin typeface="Raleway" panose="020B0503030101060003" pitchFamily="34" charset="0"/>
              </a:rPr>
              <a:t>The three components of a percentage problem </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46787" y="5713848"/>
            <a:ext cx="1498126" cy="1010145"/>
          </a:xfrm>
          <a:prstGeom prst="rect">
            <a:avLst/>
          </a:prstGeom>
        </p:spPr>
      </p:pic>
    </p:spTree>
    <p:extLst>
      <p:ext uri="{BB962C8B-B14F-4D97-AF65-F5344CB8AC3E}">
        <p14:creationId xmlns:p14="http://schemas.microsoft.com/office/powerpoint/2010/main" val="3015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88E4-34A9-4D59-BBB9-A3A36C5B23CC}"/>
              </a:ext>
            </a:extLst>
          </p:cNvPr>
          <p:cNvSpPr>
            <a:spLocks noGrp="1"/>
          </p:cNvSpPr>
          <p:nvPr>
            <p:ph type="title"/>
          </p:nvPr>
        </p:nvSpPr>
        <p:spPr>
          <a:xfrm>
            <a:off x="838200" y="467600"/>
            <a:ext cx="10515600" cy="1325563"/>
          </a:xfrm>
        </p:spPr>
        <p:txBody>
          <a:bodyPr/>
          <a:lstStyle/>
          <a:p>
            <a:r>
              <a:rPr lang="en-GB" dirty="0"/>
              <a:t>Solving percentage problems </a:t>
            </a:r>
          </a:p>
        </p:txBody>
      </p:sp>
      <p:sp>
        <p:nvSpPr>
          <p:cNvPr id="7" name="Content Placeholder 6">
            <a:extLst>
              <a:ext uri="{FF2B5EF4-FFF2-40B4-BE49-F238E27FC236}">
                <a16:creationId xmlns:a16="http://schemas.microsoft.com/office/drawing/2014/main" id="{8CFDD73A-C7B9-4B77-A575-473FEBE186F2}"/>
              </a:ext>
            </a:extLst>
          </p:cNvPr>
          <p:cNvSpPr>
            <a:spLocks noGrp="1"/>
          </p:cNvSpPr>
          <p:nvPr>
            <p:ph idx="1"/>
          </p:nvPr>
        </p:nvSpPr>
        <p:spPr>
          <a:xfrm>
            <a:off x="838200" y="1953215"/>
            <a:ext cx="9340702" cy="4256754"/>
          </a:xfrm>
        </p:spPr>
        <p:txBody>
          <a:bodyPr>
            <a:normAutofit fontScale="92500"/>
          </a:bodyPr>
          <a:lstStyle/>
          <a:p>
            <a:pPr marL="0" indent="0">
              <a:buNone/>
            </a:pPr>
            <a:r>
              <a:rPr lang="en-GB" sz="2600" dirty="0"/>
              <a:t>Percentages are a very common, if not </a:t>
            </a:r>
            <a:r>
              <a:rPr lang="en-GB" sz="2600" b="1" i="1" dirty="0"/>
              <a:t>the</a:t>
            </a:r>
            <a:r>
              <a:rPr lang="en-GB" sz="2600" dirty="0"/>
              <a:t> most common, way of presenting part of something, e.g. ‘tax bands', 'interest rates’ ‘trade markups’ and ‘discounts’ all use percentages. </a:t>
            </a:r>
          </a:p>
          <a:p>
            <a:pPr marL="0" indent="0">
              <a:buNone/>
            </a:pPr>
            <a:endParaRPr lang="en-GB" sz="2600" dirty="0"/>
          </a:p>
          <a:p>
            <a:pPr marL="0" indent="0">
              <a:buNone/>
            </a:pPr>
            <a:r>
              <a:rPr lang="en-GB" sz="2600" dirty="0"/>
              <a:t>We’re going to look at these examples in this module, but first, let’s look in more detail at how to work with percentages by understanding the three components of a percentage problem: </a:t>
            </a:r>
          </a:p>
          <a:p>
            <a:pPr marL="0" indent="0">
              <a:buNone/>
            </a:pPr>
            <a:endParaRPr lang="en-GB" sz="2600" dirty="0"/>
          </a:p>
          <a:p>
            <a:pPr lvl="2">
              <a:buFont typeface="Wingdings" panose="05000000000000000000" pitchFamily="2" charset="2"/>
              <a:buChar char="Ø"/>
            </a:pPr>
            <a:r>
              <a:rPr lang="en-GB" sz="2400" dirty="0"/>
              <a:t>Calculating percentage ‘rate’ </a:t>
            </a:r>
          </a:p>
          <a:p>
            <a:pPr lvl="2">
              <a:buFont typeface="Wingdings" panose="05000000000000000000" pitchFamily="2" charset="2"/>
              <a:buChar char="Ø"/>
            </a:pPr>
            <a:r>
              <a:rPr lang="en-GB" sz="2400" dirty="0"/>
              <a:t>Calculating ‘portion’ or ‘part’</a:t>
            </a:r>
          </a:p>
          <a:p>
            <a:pPr lvl="2">
              <a:buFont typeface="Wingdings" panose="05000000000000000000" pitchFamily="2" charset="2"/>
              <a:buChar char="Ø"/>
            </a:pPr>
            <a:r>
              <a:rPr lang="en-GB" sz="2400" dirty="0"/>
              <a:t>Calculating ‘base’ or ‘total’ </a:t>
            </a:r>
          </a:p>
          <a:p>
            <a:pPr marL="0" indent="0">
              <a:buNone/>
            </a:pPr>
            <a:endParaRPr lang="en-GB" dirty="0"/>
          </a:p>
        </p:txBody>
      </p:sp>
      <p:pic>
        <p:nvPicPr>
          <p:cNvPr id="4" name="Picture 3">
            <a:extLst>
              <a:ext uri="{FF2B5EF4-FFF2-40B4-BE49-F238E27FC236}">
                <a16:creationId xmlns:a16="http://schemas.microsoft.com/office/drawing/2014/main" id="{5D19AC82-75A9-4710-9EFE-C1E338071808}"/>
              </a:ext>
            </a:extLst>
          </p:cNvPr>
          <p:cNvPicPr>
            <a:picLocks noChangeAspect="1"/>
          </p:cNvPicPr>
          <p:nvPr/>
        </p:nvPicPr>
        <p:blipFill>
          <a:blip r:embed="rId2"/>
          <a:stretch>
            <a:fillRect/>
          </a:stretch>
        </p:blipFill>
        <p:spPr>
          <a:xfrm>
            <a:off x="9961810" y="5323829"/>
            <a:ext cx="1997501" cy="1346860"/>
          </a:xfrm>
          <a:prstGeom prst="rect">
            <a:avLst/>
          </a:prstGeom>
        </p:spPr>
      </p:pic>
    </p:spTree>
    <p:extLst>
      <p:ext uri="{BB962C8B-B14F-4D97-AF65-F5344CB8AC3E}">
        <p14:creationId xmlns:p14="http://schemas.microsoft.com/office/powerpoint/2010/main" val="344362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E3414B-56EC-431B-AB45-283DDD03F7A6}"/>
              </a:ext>
            </a:extLst>
          </p:cNvPr>
          <p:cNvPicPr>
            <a:picLocks noChangeAspect="1"/>
          </p:cNvPicPr>
          <p:nvPr/>
        </p:nvPicPr>
        <p:blipFill>
          <a:blip r:embed="rId3"/>
          <a:stretch>
            <a:fillRect/>
          </a:stretch>
        </p:blipFill>
        <p:spPr>
          <a:xfrm>
            <a:off x="9949914" y="5239942"/>
            <a:ext cx="1997501" cy="1346860"/>
          </a:xfrm>
          <a:prstGeom prst="rect">
            <a:avLst/>
          </a:prstGeom>
        </p:spPr>
      </p:pic>
      <p:sp>
        <p:nvSpPr>
          <p:cNvPr id="2" name="Title 1">
            <a:extLst>
              <a:ext uri="{FF2B5EF4-FFF2-40B4-BE49-F238E27FC236}">
                <a16:creationId xmlns:a16="http://schemas.microsoft.com/office/drawing/2014/main" id="{C279F9B1-E938-4FA5-9C76-EB428CE63CF0}"/>
              </a:ext>
            </a:extLst>
          </p:cNvPr>
          <p:cNvSpPr>
            <a:spLocks noGrp="1"/>
          </p:cNvSpPr>
          <p:nvPr>
            <p:ph type="title"/>
          </p:nvPr>
        </p:nvSpPr>
        <p:spPr/>
        <p:txBody>
          <a:bodyPr/>
          <a:lstStyle/>
          <a:p>
            <a:r>
              <a:rPr lang="en-GB" dirty="0"/>
              <a:t>Calculating the percentage ‘rate’  </a:t>
            </a:r>
          </a:p>
        </p:txBody>
      </p:sp>
      <p:sp>
        <p:nvSpPr>
          <p:cNvPr id="7" name="TextBox 6">
            <a:extLst>
              <a:ext uri="{FF2B5EF4-FFF2-40B4-BE49-F238E27FC236}">
                <a16:creationId xmlns:a16="http://schemas.microsoft.com/office/drawing/2014/main" id="{69ACAAEC-B6EA-4634-A1C7-A001F009F538}"/>
              </a:ext>
            </a:extLst>
          </p:cNvPr>
          <p:cNvSpPr txBox="1"/>
          <p:nvPr/>
        </p:nvSpPr>
        <p:spPr>
          <a:xfrm>
            <a:off x="838199" y="1808929"/>
            <a:ext cx="10087303" cy="4708981"/>
          </a:xfrm>
          <a:prstGeom prst="rect">
            <a:avLst/>
          </a:prstGeom>
          <a:noFill/>
        </p:spPr>
        <p:txBody>
          <a:bodyPr wrap="square">
            <a:spAutoFit/>
          </a:bodyPr>
          <a:lstStyle/>
          <a:p>
            <a:pPr marL="0" indent="0">
              <a:buNone/>
            </a:pPr>
            <a:r>
              <a:rPr lang="en-GB" sz="2400" dirty="0">
                <a:solidFill>
                  <a:schemeClr val="accent6"/>
                </a:solidFill>
                <a:latin typeface="Raleway" pitchFamily="2" charset="0"/>
              </a:rPr>
              <a:t>What is the ‘rate’, or percentage, of students with children in today’s class? </a:t>
            </a:r>
          </a:p>
          <a:p>
            <a:pPr marL="0" indent="0">
              <a:buNone/>
            </a:pPr>
            <a:endParaRPr lang="en-GB" sz="2200" dirty="0">
              <a:solidFill>
                <a:schemeClr val="accent6"/>
              </a:solidFill>
              <a:latin typeface="Raleway" pitchFamily="2" charset="0"/>
            </a:endParaRPr>
          </a:p>
          <a:p>
            <a:pPr marL="0" indent="0">
              <a:buNone/>
            </a:pPr>
            <a:r>
              <a:rPr lang="en-GB" sz="2400" dirty="0">
                <a:solidFill>
                  <a:schemeClr val="accent6"/>
                </a:solidFill>
                <a:latin typeface="Raleway" pitchFamily="2" charset="0"/>
              </a:rPr>
              <a:t>There are a total of ___ students in the class. </a:t>
            </a:r>
          </a:p>
          <a:p>
            <a:pPr marL="0" indent="0">
              <a:buNone/>
            </a:pPr>
            <a:r>
              <a:rPr lang="en-GB" sz="2400" dirty="0">
                <a:solidFill>
                  <a:schemeClr val="accent6"/>
                </a:solidFill>
                <a:latin typeface="Raleway" pitchFamily="2" charset="0"/>
              </a:rPr>
              <a:t>How many students have children? ___</a:t>
            </a:r>
          </a:p>
          <a:p>
            <a:pPr marL="0" indent="0">
              <a:buNone/>
            </a:pPr>
            <a:r>
              <a:rPr lang="en-GB" sz="2200" dirty="0">
                <a:solidFill>
                  <a:schemeClr val="accent6"/>
                </a:solidFill>
                <a:latin typeface="Raleway" pitchFamily="2" charset="0"/>
              </a:rPr>
              <a:t> </a:t>
            </a:r>
          </a:p>
          <a:p>
            <a:pPr marL="0" indent="0">
              <a:buNone/>
            </a:pPr>
            <a:r>
              <a:rPr lang="en-GB" sz="2400" dirty="0">
                <a:solidFill>
                  <a:schemeClr val="accent6"/>
                </a:solidFill>
                <a:latin typeface="Raleway" pitchFamily="2" charset="0"/>
              </a:rPr>
              <a:t>The </a:t>
            </a:r>
            <a:r>
              <a:rPr lang="en-GB" sz="2400" b="1" dirty="0">
                <a:solidFill>
                  <a:schemeClr val="accent6"/>
                </a:solidFill>
                <a:latin typeface="Raleway" pitchFamily="2" charset="0"/>
              </a:rPr>
              <a:t>total</a:t>
            </a:r>
            <a:r>
              <a:rPr lang="en-GB" sz="2400" dirty="0">
                <a:solidFill>
                  <a:schemeClr val="accent6"/>
                </a:solidFill>
                <a:latin typeface="Raleway" pitchFamily="2" charset="0"/>
              </a:rPr>
              <a:t> is also known as the </a:t>
            </a:r>
            <a:r>
              <a:rPr lang="en-GB" sz="2400" b="1" dirty="0">
                <a:solidFill>
                  <a:schemeClr val="accent6"/>
                </a:solidFill>
                <a:latin typeface="Raleway" pitchFamily="2" charset="0"/>
              </a:rPr>
              <a:t>base</a:t>
            </a:r>
            <a:r>
              <a:rPr lang="en-GB" sz="2400" dirty="0">
                <a:solidFill>
                  <a:schemeClr val="accent6"/>
                </a:solidFill>
                <a:latin typeface="Raleway" pitchFamily="2" charset="0"/>
              </a:rPr>
              <a:t>.</a:t>
            </a:r>
            <a:r>
              <a:rPr lang="en-GB" sz="2400" b="1" dirty="0">
                <a:solidFill>
                  <a:schemeClr val="accent6"/>
                </a:solidFill>
                <a:latin typeface="Raleway" pitchFamily="2" charset="0"/>
              </a:rPr>
              <a:t> </a:t>
            </a:r>
          </a:p>
          <a:p>
            <a:pPr marL="0" indent="0">
              <a:buNone/>
            </a:pPr>
            <a:r>
              <a:rPr lang="en-GB" sz="2400" dirty="0">
                <a:solidFill>
                  <a:schemeClr val="accent6"/>
                </a:solidFill>
                <a:latin typeface="Raleway" pitchFamily="2" charset="0"/>
              </a:rPr>
              <a:t>The number of students with children is known as the </a:t>
            </a:r>
            <a:r>
              <a:rPr lang="en-GB" sz="2400" b="1" dirty="0">
                <a:solidFill>
                  <a:schemeClr val="accent6"/>
                </a:solidFill>
                <a:latin typeface="Raleway" pitchFamily="2" charset="0"/>
              </a:rPr>
              <a:t>portion </a:t>
            </a:r>
            <a:r>
              <a:rPr lang="en-GB" sz="2400" dirty="0">
                <a:solidFill>
                  <a:schemeClr val="accent6"/>
                </a:solidFill>
                <a:latin typeface="Raleway" pitchFamily="2" charset="0"/>
              </a:rPr>
              <a:t>or</a:t>
            </a:r>
            <a:r>
              <a:rPr lang="en-GB" sz="2400" b="1" dirty="0">
                <a:solidFill>
                  <a:schemeClr val="accent6"/>
                </a:solidFill>
                <a:latin typeface="Raleway" pitchFamily="2" charset="0"/>
              </a:rPr>
              <a:t> part</a:t>
            </a:r>
            <a:r>
              <a:rPr lang="en-GB" sz="2400" dirty="0">
                <a:solidFill>
                  <a:schemeClr val="accent6"/>
                </a:solidFill>
                <a:latin typeface="Raleway" pitchFamily="2" charset="0"/>
              </a:rPr>
              <a:t>. </a:t>
            </a:r>
          </a:p>
          <a:p>
            <a:pPr marL="0" indent="0">
              <a:buNone/>
            </a:pPr>
            <a:endParaRPr lang="en-GB" sz="2200" dirty="0">
              <a:solidFill>
                <a:schemeClr val="accent6"/>
              </a:solidFill>
              <a:latin typeface="Raleway" pitchFamily="2" charset="0"/>
            </a:endParaRPr>
          </a:p>
          <a:p>
            <a:pPr marL="0" indent="0">
              <a:buNone/>
            </a:pPr>
            <a:endParaRPr lang="en-GB" sz="2200" b="1" dirty="0">
              <a:solidFill>
                <a:schemeClr val="accent6"/>
              </a:solidFill>
              <a:latin typeface="Raleway" pitchFamily="2" charset="0"/>
            </a:endParaRPr>
          </a:p>
          <a:p>
            <a:pPr marL="0" indent="0">
              <a:buNone/>
            </a:pPr>
            <a:r>
              <a:rPr lang="en-GB" sz="2400" b="1" dirty="0">
                <a:solidFill>
                  <a:schemeClr val="accent6"/>
                </a:solidFill>
                <a:latin typeface="Raleway" pitchFamily="2" charset="0"/>
              </a:rPr>
              <a:t>RATE = PORTION / BASE x 100</a:t>
            </a:r>
            <a:endParaRPr lang="en-GB" sz="2400" dirty="0">
              <a:solidFill>
                <a:schemeClr val="accent6"/>
              </a:solidFill>
              <a:latin typeface="Raleway" pitchFamily="2" charset="0"/>
            </a:endParaRPr>
          </a:p>
          <a:p>
            <a:pPr marL="0" indent="0">
              <a:buNone/>
            </a:pPr>
            <a:endParaRPr lang="en-GB" sz="2200" dirty="0">
              <a:solidFill>
                <a:schemeClr val="accent6"/>
              </a:solidFill>
              <a:latin typeface="Raleway" pitchFamily="2" charset="0"/>
            </a:endParaRPr>
          </a:p>
          <a:p>
            <a:pPr marL="0" indent="0">
              <a:buNone/>
            </a:pPr>
            <a:endParaRPr lang="en-GB" sz="2200" dirty="0">
              <a:solidFill>
                <a:schemeClr val="accent6"/>
              </a:solidFill>
              <a:latin typeface="Raleway" pitchFamily="2" charset="0"/>
            </a:endParaRPr>
          </a:p>
        </p:txBody>
      </p:sp>
    </p:spTree>
    <p:extLst>
      <p:ext uri="{BB962C8B-B14F-4D97-AF65-F5344CB8AC3E}">
        <p14:creationId xmlns:p14="http://schemas.microsoft.com/office/powerpoint/2010/main" val="419987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 calcmode="lin" valueType="num">
                                      <p:cBhvr additive="base">
                                        <p:cTn id="2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 calcmode="lin" valueType="num">
                                      <p:cBhvr additive="base">
                                        <p:cTn id="3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99BE-3693-4459-92B3-23F4DED0E4B9}"/>
              </a:ext>
            </a:extLst>
          </p:cNvPr>
          <p:cNvSpPr>
            <a:spLocks noGrp="1"/>
          </p:cNvSpPr>
          <p:nvPr>
            <p:ph type="title"/>
          </p:nvPr>
        </p:nvSpPr>
        <p:spPr/>
        <p:txBody>
          <a:bodyPr/>
          <a:lstStyle/>
          <a:p>
            <a:r>
              <a:rPr lang="en-GB" dirty="0"/>
              <a:t>Calculating ‘portion’ </a:t>
            </a:r>
          </a:p>
        </p:txBody>
      </p:sp>
      <p:pic>
        <p:nvPicPr>
          <p:cNvPr id="4" name="Picture 3">
            <a:extLst>
              <a:ext uri="{FF2B5EF4-FFF2-40B4-BE49-F238E27FC236}">
                <a16:creationId xmlns:a16="http://schemas.microsoft.com/office/drawing/2014/main" id="{CC43A271-223A-453E-96E6-FC4DF68040EF}"/>
              </a:ext>
            </a:extLst>
          </p:cNvPr>
          <p:cNvPicPr>
            <a:picLocks noChangeAspect="1"/>
          </p:cNvPicPr>
          <p:nvPr/>
        </p:nvPicPr>
        <p:blipFill>
          <a:blip r:embed="rId3"/>
          <a:stretch>
            <a:fillRect/>
          </a:stretch>
        </p:blipFill>
        <p:spPr>
          <a:xfrm>
            <a:off x="9824279" y="4878901"/>
            <a:ext cx="1997501" cy="1346860"/>
          </a:xfrm>
          <a:prstGeom prst="rect">
            <a:avLst/>
          </a:prstGeom>
        </p:spPr>
      </p:pic>
      <p:sp>
        <p:nvSpPr>
          <p:cNvPr id="7" name="Content Placeholder 2">
            <a:extLst>
              <a:ext uri="{FF2B5EF4-FFF2-40B4-BE49-F238E27FC236}">
                <a16:creationId xmlns:a16="http://schemas.microsoft.com/office/drawing/2014/main" id="{7D4BAFBB-10EF-451D-AF8B-AFDB078A4798}"/>
              </a:ext>
            </a:extLst>
          </p:cNvPr>
          <p:cNvSpPr>
            <a:spLocks noGrp="1"/>
          </p:cNvSpPr>
          <p:nvPr>
            <p:ph idx="1"/>
          </p:nvPr>
        </p:nvSpPr>
        <p:spPr>
          <a:xfrm>
            <a:off x="838200" y="1825624"/>
            <a:ext cx="10134600" cy="4556887"/>
          </a:xfrm>
        </p:spPr>
        <p:txBody>
          <a:bodyPr>
            <a:normAutofit/>
          </a:bodyPr>
          <a:lstStyle/>
          <a:p>
            <a:pPr marL="0" indent="0">
              <a:buNone/>
            </a:pPr>
            <a:r>
              <a:rPr lang="en-GB" sz="2400" dirty="0"/>
              <a:t>Sometimes, we may already have the information for the percentage </a:t>
            </a:r>
            <a:r>
              <a:rPr lang="en-GB" sz="2400" b="1" dirty="0"/>
              <a:t>rate</a:t>
            </a:r>
            <a:r>
              <a:rPr lang="en-GB" sz="2400" dirty="0"/>
              <a:t> and the </a:t>
            </a:r>
            <a:r>
              <a:rPr lang="en-GB" sz="2400" b="1" dirty="0"/>
              <a:t>base</a:t>
            </a:r>
            <a:r>
              <a:rPr lang="en-GB" sz="2400" dirty="0"/>
              <a:t> or </a:t>
            </a:r>
            <a:r>
              <a:rPr lang="en-GB" sz="2400" b="1" dirty="0"/>
              <a:t>total</a:t>
            </a:r>
            <a:r>
              <a:rPr lang="en-GB" sz="2400" dirty="0"/>
              <a:t>, but we don’t have information about the </a:t>
            </a:r>
            <a:r>
              <a:rPr lang="en-GB" sz="2400" b="1" dirty="0"/>
              <a:t>portion </a:t>
            </a:r>
            <a:r>
              <a:rPr lang="en-GB" sz="2400" dirty="0"/>
              <a:t>or </a:t>
            </a:r>
            <a:r>
              <a:rPr lang="en-GB" sz="2400" b="1" dirty="0"/>
              <a:t>part</a:t>
            </a:r>
            <a:r>
              <a:rPr lang="en-GB" sz="2400" dirty="0"/>
              <a:t>. To find this we perform the following calculation:</a:t>
            </a:r>
          </a:p>
          <a:p>
            <a:pPr marL="0" indent="0">
              <a:buNone/>
            </a:pPr>
            <a:endParaRPr lang="en-GB" sz="2400" dirty="0"/>
          </a:p>
        </p:txBody>
      </p:sp>
      <p:sp>
        <p:nvSpPr>
          <p:cNvPr id="5" name="TextBox 4">
            <a:extLst>
              <a:ext uri="{FF2B5EF4-FFF2-40B4-BE49-F238E27FC236}">
                <a16:creationId xmlns:a16="http://schemas.microsoft.com/office/drawing/2014/main" id="{28AEEA4B-C487-F5CC-65E2-864ACC2F73E1}"/>
              </a:ext>
            </a:extLst>
          </p:cNvPr>
          <p:cNvSpPr txBox="1"/>
          <p:nvPr/>
        </p:nvSpPr>
        <p:spPr>
          <a:xfrm>
            <a:off x="3176802" y="3660321"/>
            <a:ext cx="4209343" cy="461665"/>
          </a:xfrm>
          <a:prstGeom prst="rect">
            <a:avLst/>
          </a:prstGeom>
          <a:noFill/>
        </p:spPr>
        <p:txBody>
          <a:bodyPr wrap="square">
            <a:spAutoFit/>
          </a:bodyPr>
          <a:lstStyle/>
          <a:p>
            <a:pPr marL="0" indent="0">
              <a:buNone/>
            </a:pPr>
            <a:r>
              <a:rPr lang="en-GB" sz="2400" b="1" dirty="0">
                <a:solidFill>
                  <a:schemeClr val="accent6"/>
                </a:solidFill>
                <a:latin typeface="Raleway" pitchFamily="2" charset="0"/>
              </a:rPr>
              <a:t>PORTION</a:t>
            </a:r>
            <a:r>
              <a:rPr lang="en-GB" sz="2400" dirty="0">
                <a:solidFill>
                  <a:schemeClr val="accent6"/>
                </a:solidFill>
                <a:latin typeface="Raleway" pitchFamily="2" charset="0"/>
              </a:rPr>
              <a:t> = </a:t>
            </a:r>
            <a:r>
              <a:rPr lang="en-GB" sz="2400" b="1" dirty="0">
                <a:solidFill>
                  <a:schemeClr val="accent6"/>
                </a:solidFill>
                <a:latin typeface="Raleway" pitchFamily="2" charset="0"/>
              </a:rPr>
              <a:t>BASE x RATE</a:t>
            </a:r>
            <a:r>
              <a:rPr lang="en-GB" sz="2400" dirty="0">
                <a:solidFill>
                  <a:schemeClr val="accent6"/>
                </a:solidFill>
                <a:latin typeface="Raleway" pitchFamily="2" charset="0"/>
              </a:rPr>
              <a:t> </a:t>
            </a:r>
          </a:p>
        </p:txBody>
      </p:sp>
      <p:sp>
        <p:nvSpPr>
          <p:cNvPr id="8" name="TextBox 7">
            <a:extLst>
              <a:ext uri="{FF2B5EF4-FFF2-40B4-BE49-F238E27FC236}">
                <a16:creationId xmlns:a16="http://schemas.microsoft.com/office/drawing/2014/main" id="{CAC3D32E-A276-CA90-2855-E26C888C4F57}"/>
              </a:ext>
            </a:extLst>
          </p:cNvPr>
          <p:cNvSpPr txBox="1"/>
          <p:nvPr/>
        </p:nvSpPr>
        <p:spPr>
          <a:xfrm>
            <a:off x="911114" y="4721334"/>
            <a:ext cx="8973865" cy="830997"/>
          </a:xfrm>
          <a:prstGeom prst="rect">
            <a:avLst/>
          </a:prstGeom>
          <a:noFill/>
        </p:spPr>
        <p:txBody>
          <a:bodyPr wrap="square">
            <a:spAutoFit/>
          </a:bodyPr>
          <a:lstStyle/>
          <a:p>
            <a:pPr marL="0" indent="0">
              <a:buNone/>
            </a:pPr>
            <a:r>
              <a:rPr lang="en-GB" sz="2400" dirty="0">
                <a:solidFill>
                  <a:schemeClr val="accent6"/>
                </a:solidFill>
                <a:latin typeface="Raleway" pitchFamily="2" charset="0"/>
              </a:rPr>
              <a:t>Remember to change the percentage into </a:t>
            </a:r>
            <a:r>
              <a:rPr lang="en-GB" sz="2400">
                <a:solidFill>
                  <a:schemeClr val="accent6"/>
                </a:solidFill>
                <a:latin typeface="Raleway" pitchFamily="2" charset="0"/>
              </a:rPr>
              <a:t>a decimal </a:t>
            </a:r>
            <a:r>
              <a:rPr lang="en-GB" sz="2400" dirty="0">
                <a:solidFill>
                  <a:schemeClr val="accent6"/>
                </a:solidFill>
                <a:latin typeface="Raleway" pitchFamily="2" charset="0"/>
              </a:rPr>
              <a:t>before multiplying. </a:t>
            </a:r>
          </a:p>
        </p:txBody>
      </p:sp>
    </p:spTree>
    <p:extLst>
      <p:ext uri="{BB962C8B-B14F-4D97-AF65-F5344CB8AC3E}">
        <p14:creationId xmlns:p14="http://schemas.microsoft.com/office/powerpoint/2010/main" val="290111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2C5D0-684B-4A01-926C-37FFC03541DA}"/>
              </a:ext>
            </a:extLst>
          </p:cNvPr>
          <p:cNvSpPr>
            <a:spLocks noGrp="1"/>
          </p:cNvSpPr>
          <p:nvPr>
            <p:ph type="title"/>
          </p:nvPr>
        </p:nvSpPr>
        <p:spPr>
          <a:xfrm>
            <a:off x="838200" y="270099"/>
            <a:ext cx="10515600" cy="1325563"/>
          </a:xfrm>
        </p:spPr>
        <p:txBody>
          <a:bodyPr/>
          <a:lstStyle/>
          <a:p>
            <a:r>
              <a:rPr lang="en-GB" dirty="0"/>
              <a:t>Calculating ‘base’  </a:t>
            </a:r>
          </a:p>
        </p:txBody>
      </p:sp>
      <p:sp>
        <p:nvSpPr>
          <p:cNvPr id="5" name="TextBox 4">
            <a:extLst>
              <a:ext uri="{FF2B5EF4-FFF2-40B4-BE49-F238E27FC236}">
                <a16:creationId xmlns:a16="http://schemas.microsoft.com/office/drawing/2014/main" id="{A09BA719-CC39-4E40-B4E5-D039586A0E96}"/>
              </a:ext>
            </a:extLst>
          </p:cNvPr>
          <p:cNvSpPr txBox="1"/>
          <p:nvPr/>
        </p:nvSpPr>
        <p:spPr>
          <a:xfrm>
            <a:off x="838200" y="1771291"/>
            <a:ext cx="10111548" cy="830997"/>
          </a:xfrm>
          <a:prstGeom prst="rect">
            <a:avLst/>
          </a:prstGeom>
          <a:noFill/>
        </p:spPr>
        <p:txBody>
          <a:bodyPr wrap="square" rtlCol="0">
            <a:spAutoFit/>
          </a:bodyPr>
          <a:lstStyle/>
          <a:p>
            <a:r>
              <a:rPr lang="en-GB" sz="2400" dirty="0">
                <a:solidFill>
                  <a:schemeClr val="accent6"/>
                </a:solidFill>
                <a:latin typeface="Raleway" pitchFamily="2" charset="0"/>
              </a:rPr>
              <a:t>If we know the </a:t>
            </a:r>
            <a:r>
              <a:rPr lang="en-GB" sz="2400" b="1" dirty="0">
                <a:solidFill>
                  <a:schemeClr val="accent6"/>
                </a:solidFill>
                <a:latin typeface="Raleway" pitchFamily="2" charset="0"/>
              </a:rPr>
              <a:t>rate</a:t>
            </a:r>
            <a:r>
              <a:rPr lang="en-GB" sz="2400" dirty="0">
                <a:solidFill>
                  <a:schemeClr val="accent6"/>
                </a:solidFill>
                <a:latin typeface="Raleway" pitchFamily="2" charset="0"/>
              </a:rPr>
              <a:t> and the </a:t>
            </a:r>
            <a:r>
              <a:rPr lang="en-GB" sz="2400" b="1" dirty="0">
                <a:solidFill>
                  <a:schemeClr val="accent6"/>
                </a:solidFill>
                <a:latin typeface="Raleway" pitchFamily="2" charset="0"/>
              </a:rPr>
              <a:t>portion</a:t>
            </a:r>
            <a:r>
              <a:rPr lang="en-GB" sz="2400" dirty="0">
                <a:solidFill>
                  <a:schemeClr val="accent6"/>
                </a:solidFill>
                <a:latin typeface="Raleway" pitchFamily="2" charset="0"/>
              </a:rPr>
              <a:t>, but not the </a:t>
            </a:r>
            <a:r>
              <a:rPr lang="en-GB" sz="2400" b="1" dirty="0">
                <a:solidFill>
                  <a:schemeClr val="accent6"/>
                </a:solidFill>
                <a:latin typeface="Raleway" pitchFamily="2" charset="0"/>
              </a:rPr>
              <a:t>base </a:t>
            </a:r>
            <a:r>
              <a:rPr lang="en-GB" sz="2400" dirty="0">
                <a:solidFill>
                  <a:schemeClr val="accent6"/>
                </a:solidFill>
                <a:latin typeface="Raleway" pitchFamily="2" charset="0"/>
              </a:rPr>
              <a:t>or</a:t>
            </a:r>
            <a:r>
              <a:rPr lang="en-GB" sz="2400" b="1" dirty="0">
                <a:solidFill>
                  <a:schemeClr val="accent6"/>
                </a:solidFill>
                <a:latin typeface="Raleway" pitchFamily="2" charset="0"/>
              </a:rPr>
              <a:t> total</a:t>
            </a:r>
            <a:r>
              <a:rPr lang="en-GB" sz="2400" dirty="0">
                <a:solidFill>
                  <a:schemeClr val="accent6"/>
                </a:solidFill>
                <a:latin typeface="Raleway" pitchFamily="2" charset="0"/>
              </a:rPr>
              <a:t>, the calculation is:</a:t>
            </a:r>
          </a:p>
        </p:txBody>
      </p:sp>
      <p:sp>
        <p:nvSpPr>
          <p:cNvPr id="8" name="TextBox 7">
            <a:extLst>
              <a:ext uri="{FF2B5EF4-FFF2-40B4-BE49-F238E27FC236}">
                <a16:creationId xmlns:a16="http://schemas.microsoft.com/office/drawing/2014/main" id="{12CF6462-1B4B-4E4C-89F2-B9FFDB313A75}"/>
              </a:ext>
            </a:extLst>
          </p:cNvPr>
          <p:cNvSpPr txBox="1"/>
          <p:nvPr/>
        </p:nvSpPr>
        <p:spPr>
          <a:xfrm>
            <a:off x="3138131" y="3338982"/>
            <a:ext cx="4200717" cy="830997"/>
          </a:xfrm>
          <a:prstGeom prst="rect">
            <a:avLst/>
          </a:prstGeom>
          <a:noFill/>
        </p:spPr>
        <p:txBody>
          <a:bodyPr wrap="square" rtlCol="0">
            <a:spAutoFit/>
          </a:bodyPr>
          <a:lstStyle/>
          <a:p>
            <a:r>
              <a:rPr lang="en-GB" sz="2400" b="1" dirty="0">
                <a:solidFill>
                  <a:schemeClr val="accent6"/>
                </a:solidFill>
                <a:latin typeface="Raleway" pitchFamily="2" charset="0"/>
              </a:rPr>
              <a:t>BASE = PORTION / RATE</a:t>
            </a:r>
          </a:p>
          <a:p>
            <a:endParaRPr lang="en-GB" sz="2400" b="1" dirty="0">
              <a:solidFill>
                <a:schemeClr val="accent6"/>
              </a:solidFill>
              <a:latin typeface="Raleway" pitchFamily="2" charset="0"/>
            </a:endParaRPr>
          </a:p>
        </p:txBody>
      </p:sp>
      <p:pic>
        <p:nvPicPr>
          <p:cNvPr id="6" name="Picture 5">
            <a:extLst>
              <a:ext uri="{FF2B5EF4-FFF2-40B4-BE49-F238E27FC236}">
                <a16:creationId xmlns:a16="http://schemas.microsoft.com/office/drawing/2014/main" id="{AE9FE312-F972-4457-8AD0-E65FFEE3BC65}"/>
              </a:ext>
            </a:extLst>
          </p:cNvPr>
          <p:cNvPicPr>
            <a:picLocks noChangeAspect="1"/>
          </p:cNvPicPr>
          <p:nvPr/>
        </p:nvPicPr>
        <p:blipFill>
          <a:blip r:embed="rId3"/>
          <a:stretch>
            <a:fillRect/>
          </a:stretch>
        </p:blipFill>
        <p:spPr>
          <a:xfrm>
            <a:off x="9950997" y="5316394"/>
            <a:ext cx="1997501" cy="1346860"/>
          </a:xfrm>
          <a:prstGeom prst="rect">
            <a:avLst/>
          </a:prstGeom>
        </p:spPr>
      </p:pic>
      <p:sp>
        <p:nvSpPr>
          <p:cNvPr id="3" name="TextBox 2">
            <a:extLst>
              <a:ext uri="{FF2B5EF4-FFF2-40B4-BE49-F238E27FC236}">
                <a16:creationId xmlns:a16="http://schemas.microsoft.com/office/drawing/2014/main" id="{08CDBCF6-67F6-7006-969C-B82BE6CAAD0E}"/>
              </a:ext>
            </a:extLst>
          </p:cNvPr>
          <p:cNvSpPr txBox="1"/>
          <p:nvPr/>
        </p:nvSpPr>
        <p:spPr>
          <a:xfrm>
            <a:off x="925704" y="4549717"/>
            <a:ext cx="9484240" cy="461665"/>
          </a:xfrm>
          <a:prstGeom prst="rect">
            <a:avLst/>
          </a:prstGeom>
          <a:noFill/>
        </p:spPr>
        <p:txBody>
          <a:bodyPr wrap="square">
            <a:spAutoFit/>
          </a:bodyPr>
          <a:lstStyle/>
          <a:p>
            <a:pPr marL="0" indent="0">
              <a:buNone/>
            </a:pPr>
            <a:r>
              <a:rPr lang="en-GB" sz="2400" dirty="0">
                <a:solidFill>
                  <a:schemeClr val="accent6"/>
                </a:solidFill>
                <a:latin typeface="Raleway" pitchFamily="2" charset="0"/>
              </a:rPr>
              <a:t>Remember the rate must be calculated using the decimal value</a:t>
            </a:r>
          </a:p>
        </p:txBody>
      </p:sp>
    </p:spTree>
    <p:extLst>
      <p:ext uri="{BB962C8B-B14F-4D97-AF65-F5344CB8AC3E}">
        <p14:creationId xmlns:p14="http://schemas.microsoft.com/office/powerpoint/2010/main" val="205729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FE6CF-5438-415B-8217-0E1525BB1BF3}"/>
              </a:ext>
            </a:extLst>
          </p:cNvPr>
          <p:cNvSpPr>
            <a:spLocks noGrp="1"/>
          </p:cNvSpPr>
          <p:nvPr>
            <p:ph type="title"/>
          </p:nvPr>
        </p:nvSpPr>
        <p:spPr>
          <a:xfrm>
            <a:off x="1062566" y="528676"/>
            <a:ext cx="10515600" cy="1325563"/>
          </a:xfrm>
        </p:spPr>
        <p:txBody>
          <a:bodyPr/>
          <a:lstStyle/>
          <a:p>
            <a:r>
              <a:rPr lang="en-GB" dirty="0"/>
              <a:t>Summary of formulas </a:t>
            </a:r>
          </a:p>
        </p:txBody>
      </p:sp>
      <p:sp>
        <p:nvSpPr>
          <p:cNvPr id="3" name="Content Placeholder 2">
            <a:extLst>
              <a:ext uri="{FF2B5EF4-FFF2-40B4-BE49-F238E27FC236}">
                <a16:creationId xmlns:a16="http://schemas.microsoft.com/office/drawing/2014/main" id="{9FFD4310-4B83-4B53-81F2-6753E0C2D704}"/>
              </a:ext>
            </a:extLst>
          </p:cNvPr>
          <p:cNvSpPr>
            <a:spLocks noGrp="1"/>
          </p:cNvSpPr>
          <p:nvPr>
            <p:ph idx="1"/>
          </p:nvPr>
        </p:nvSpPr>
        <p:spPr>
          <a:xfrm>
            <a:off x="1062566" y="2301410"/>
            <a:ext cx="8765375" cy="4351338"/>
          </a:xfrm>
        </p:spPr>
        <p:txBody>
          <a:bodyPr/>
          <a:lstStyle/>
          <a:p>
            <a:pPr marL="0" indent="0">
              <a:buNone/>
            </a:pPr>
            <a:r>
              <a:rPr lang="en-GB" b="1" dirty="0"/>
              <a:t>RATE		 = 	</a:t>
            </a:r>
            <a:r>
              <a:rPr lang="en-GB" sz="2200" b="1" dirty="0"/>
              <a:t>PORTION / BASE  x 100</a:t>
            </a:r>
          </a:p>
          <a:p>
            <a:pPr marL="0" indent="0">
              <a:buNone/>
            </a:pPr>
            <a:endParaRPr lang="en-GB" b="1" dirty="0"/>
          </a:p>
          <a:p>
            <a:pPr marL="0" indent="0">
              <a:buNone/>
            </a:pPr>
            <a:r>
              <a:rPr lang="en-GB" b="1" dirty="0"/>
              <a:t>PORTION 	= 	</a:t>
            </a:r>
            <a:r>
              <a:rPr lang="en-GB" sz="2200" b="1" dirty="0"/>
              <a:t>BASE x RATE</a:t>
            </a:r>
          </a:p>
          <a:p>
            <a:pPr marL="0" indent="0">
              <a:buNone/>
            </a:pPr>
            <a:endParaRPr lang="en-GB" b="1" dirty="0"/>
          </a:p>
          <a:p>
            <a:pPr marL="0" indent="0">
              <a:buNone/>
            </a:pPr>
            <a:r>
              <a:rPr lang="en-GB" b="1" dirty="0"/>
              <a:t>BASE 	= 	</a:t>
            </a:r>
            <a:r>
              <a:rPr lang="en-GB" sz="2200" b="1" dirty="0"/>
              <a:t>PORTION / RATE</a:t>
            </a:r>
          </a:p>
        </p:txBody>
      </p:sp>
      <p:pic>
        <p:nvPicPr>
          <p:cNvPr id="4" name="Picture 3">
            <a:extLst>
              <a:ext uri="{FF2B5EF4-FFF2-40B4-BE49-F238E27FC236}">
                <a16:creationId xmlns:a16="http://schemas.microsoft.com/office/drawing/2014/main" id="{5D5C0D9C-EA82-407F-857E-A849443B1508}"/>
              </a:ext>
            </a:extLst>
          </p:cNvPr>
          <p:cNvPicPr>
            <a:picLocks noChangeAspect="1"/>
          </p:cNvPicPr>
          <p:nvPr/>
        </p:nvPicPr>
        <p:blipFill>
          <a:blip r:embed="rId2"/>
          <a:stretch>
            <a:fillRect/>
          </a:stretch>
        </p:blipFill>
        <p:spPr>
          <a:xfrm>
            <a:off x="9939508" y="5305888"/>
            <a:ext cx="1997501" cy="1346860"/>
          </a:xfrm>
          <a:prstGeom prst="rect">
            <a:avLst/>
          </a:prstGeom>
        </p:spPr>
      </p:pic>
    </p:spTree>
    <p:extLst>
      <p:ext uri="{BB962C8B-B14F-4D97-AF65-F5344CB8AC3E}">
        <p14:creationId xmlns:p14="http://schemas.microsoft.com/office/powerpoint/2010/main" val="188592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646366" y="2784424"/>
            <a:ext cx="7681311" cy="2363237"/>
          </a:xfrm>
        </p:spPr>
        <p:txBody>
          <a:bodyPr>
            <a:normAutofit/>
          </a:bodyPr>
          <a:lstStyle/>
          <a:p>
            <a:pPr algn="ctr" rtl="1"/>
            <a:r>
              <a:rPr lang="en-US" dirty="0">
                <a:solidFill>
                  <a:srgbClr val="003366"/>
                </a:solidFill>
                <a:latin typeface="Raleway" panose="020B0503030101060003" pitchFamily="34" charset="0"/>
              </a:rPr>
              <a:t>Expressing ‘part of whole’ using fractions</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83066" y="5611369"/>
            <a:ext cx="1498126" cy="1010145"/>
          </a:xfrm>
          <a:prstGeom prst="rect">
            <a:avLst/>
          </a:prstGeom>
        </p:spPr>
      </p:pic>
    </p:spTree>
    <p:extLst>
      <p:ext uri="{BB962C8B-B14F-4D97-AF65-F5344CB8AC3E}">
        <p14:creationId xmlns:p14="http://schemas.microsoft.com/office/powerpoint/2010/main" val="2587771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0AFF452-EB04-4325-9CB2-7E60FFFAF70C}"/>
              </a:ext>
            </a:extLst>
          </p:cNvPr>
          <p:cNvSpPr>
            <a:spLocks noGrp="1"/>
          </p:cNvSpPr>
          <p:nvPr>
            <p:ph type="title"/>
          </p:nvPr>
        </p:nvSpPr>
        <p:spPr>
          <a:xfrm>
            <a:off x="838200" y="681338"/>
            <a:ext cx="10515600" cy="858764"/>
          </a:xfrm>
        </p:spPr>
        <p:txBody>
          <a:bodyPr>
            <a:normAutofit/>
          </a:bodyPr>
          <a:lstStyle/>
          <a:p>
            <a:r>
              <a:rPr lang="en-US" altLang="en-US" sz="4300" dirty="0">
                <a:latin typeface="+mn-lt"/>
                <a:ea typeface="ＭＳ Ｐゴシック" pitchFamily="34" charset="-128"/>
              </a:rPr>
              <a:t>What are fractions? </a:t>
            </a:r>
          </a:p>
        </p:txBody>
      </p:sp>
      <p:sp>
        <p:nvSpPr>
          <p:cNvPr id="3" name="Content Placeholder 2">
            <a:extLst>
              <a:ext uri="{FF2B5EF4-FFF2-40B4-BE49-F238E27FC236}">
                <a16:creationId xmlns:a16="http://schemas.microsoft.com/office/drawing/2014/main" id="{7405E16F-5342-4F71-9B1A-7F3784CFFBBE}"/>
              </a:ext>
            </a:extLst>
          </p:cNvPr>
          <p:cNvSpPr>
            <a:spLocks noGrp="1"/>
          </p:cNvSpPr>
          <p:nvPr>
            <p:ph idx="1"/>
          </p:nvPr>
        </p:nvSpPr>
        <p:spPr>
          <a:xfrm>
            <a:off x="838199" y="1715386"/>
            <a:ext cx="10765971" cy="4715675"/>
          </a:xfrm>
        </p:spPr>
        <p:txBody>
          <a:bodyPr rtlCol="0">
            <a:normAutofit/>
          </a:bodyPr>
          <a:lstStyle/>
          <a:p>
            <a:pPr marL="1371600" indent="-1371600">
              <a:lnSpc>
                <a:spcPct val="100000"/>
              </a:lnSpc>
              <a:buNone/>
              <a:defRPr/>
            </a:pPr>
            <a:endParaRPr lang="en-US" sz="2400" dirty="0">
              <a:latin typeface="Raleway" pitchFamily="2" charset="0"/>
            </a:endParaRPr>
          </a:p>
          <a:p>
            <a:pPr marL="1371600" indent="-1371600">
              <a:buNone/>
              <a:defRPr/>
            </a:pPr>
            <a:endParaRPr lang="en-US" dirty="0">
              <a:latin typeface="+mn-lt"/>
            </a:endParaRPr>
          </a:p>
        </p:txBody>
      </p:sp>
      <p:pic>
        <p:nvPicPr>
          <p:cNvPr id="2" name="Picture 1">
            <a:extLst>
              <a:ext uri="{FF2B5EF4-FFF2-40B4-BE49-F238E27FC236}">
                <a16:creationId xmlns:a16="http://schemas.microsoft.com/office/drawing/2014/main" id="{F70F3012-7B43-463F-94A6-043828C9FF97}"/>
              </a:ext>
            </a:extLst>
          </p:cNvPr>
          <p:cNvPicPr>
            <a:picLocks noChangeAspect="1"/>
          </p:cNvPicPr>
          <p:nvPr/>
        </p:nvPicPr>
        <p:blipFill>
          <a:blip r:embed="rId2"/>
          <a:stretch>
            <a:fillRect/>
          </a:stretch>
        </p:blipFill>
        <p:spPr>
          <a:xfrm>
            <a:off x="9866299" y="5181124"/>
            <a:ext cx="2113717" cy="1425221"/>
          </a:xfrm>
          <a:prstGeom prst="rect">
            <a:avLst/>
          </a:prstGeom>
        </p:spPr>
      </p:pic>
      <p:sp>
        <p:nvSpPr>
          <p:cNvPr id="6" name="TextBox 5">
            <a:extLst>
              <a:ext uri="{FF2B5EF4-FFF2-40B4-BE49-F238E27FC236}">
                <a16:creationId xmlns:a16="http://schemas.microsoft.com/office/drawing/2014/main" id="{56195C0C-DE32-41E9-8C82-64AAD554498A}"/>
              </a:ext>
            </a:extLst>
          </p:cNvPr>
          <p:cNvSpPr txBox="1"/>
          <p:nvPr/>
        </p:nvSpPr>
        <p:spPr>
          <a:xfrm>
            <a:off x="838199" y="1747301"/>
            <a:ext cx="9821333" cy="2492990"/>
          </a:xfrm>
          <a:prstGeom prst="rect">
            <a:avLst/>
          </a:prstGeom>
          <a:noFill/>
        </p:spPr>
        <p:txBody>
          <a:bodyPr wrap="square">
            <a:spAutoFit/>
          </a:bodyPr>
          <a:lstStyle/>
          <a:p>
            <a:r>
              <a:rPr lang="en-GB" sz="2600" dirty="0">
                <a:solidFill>
                  <a:schemeClr val="accent6"/>
                </a:solidFill>
                <a:latin typeface="Raleway" pitchFamily="2" charset="0"/>
              </a:rPr>
              <a:t>So far, we’ve looked at decimals and percentages. These are both ways of describing </a:t>
            </a:r>
            <a:r>
              <a:rPr lang="en-GB" sz="2600" b="1" dirty="0">
                <a:solidFill>
                  <a:schemeClr val="accent6"/>
                </a:solidFill>
                <a:latin typeface="Raleway" pitchFamily="2" charset="0"/>
              </a:rPr>
              <a:t>part of a whole</a:t>
            </a:r>
            <a:r>
              <a:rPr lang="en-GB" sz="2600" dirty="0">
                <a:solidFill>
                  <a:schemeClr val="accent6"/>
                </a:solidFill>
                <a:latin typeface="Raleway" pitchFamily="2" charset="0"/>
              </a:rPr>
              <a:t>. </a:t>
            </a:r>
          </a:p>
          <a:p>
            <a:endParaRPr lang="en-GB" sz="2600" dirty="0">
              <a:solidFill>
                <a:schemeClr val="accent6"/>
              </a:solidFill>
              <a:latin typeface="Raleway" pitchFamily="2" charset="0"/>
            </a:endParaRPr>
          </a:p>
          <a:p>
            <a:r>
              <a:rPr lang="en-GB" sz="2600" dirty="0">
                <a:solidFill>
                  <a:schemeClr val="accent6"/>
                </a:solidFill>
                <a:latin typeface="Raleway" pitchFamily="2" charset="0"/>
              </a:rPr>
              <a:t>Another way of showing a </a:t>
            </a:r>
            <a:r>
              <a:rPr lang="en-GB" sz="2600" b="1" dirty="0">
                <a:solidFill>
                  <a:schemeClr val="accent6"/>
                </a:solidFill>
                <a:latin typeface="Raleway" pitchFamily="2" charset="0"/>
              </a:rPr>
              <a:t>part of a whole </a:t>
            </a:r>
            <a:r>
              <a:rPr lang="en-GB" sz="2600" dirty="0">
                <a:solidFill>
                  <a:schemeClr val="accent6"/>
                </a:solidFill>
                <a:latin typeface="Raleway" pitchFamily="2" charset="0"/>
              </a:rPr>
              <a:t>is to use </a:t>
            </a:r>
            <a:r>
              <a:rPr lang="en-GB" sz="2600" b="1" dirty="0">
                <a:solidFill>
                  <a:schemeClr val="accent6"/>
                </a:solidFill>
                <a:latin typeface="Raleway" pitchFamily="2" charset="0"/>
              </a:rPr>
              <a:t>fractions</a:t>
            </a:r>
            <a:r>
              <a:rPr lang="en-GB" sz="2600" dirty="0">
                <a:solidFill>
                  <a:schemeClr val="accent6"/>
                </a:solidFill>
                <a:latin typeface="Raleway" pitchFamily="2" charset="0"/>
              </a:rPr>
              <a:t>. </a:t>
            </a:r>
          </a:p>
          <a:p>
            <a:endParaRPr lang="en-GB" sz="2600" dirty="0">
              <a:solidFill>
                <a:schemeClr val="accent6"/>
              </a:solidFill>
              <a:latin typeface="Raleway" pitchFamily="2" charset="0"/>
            </a:endParaRPr>
          </a:p>
          <a:p>
            <a:r>
              <a:rPr lang="en-GB" sz="2600" dirty="0">
                <a:solidFill>
                  <a:schemeClr val="accent6"/>
                </a:solidFill>
                <a:latin typeface="Raleway" pitchFamily="2" charset="0"/>
              </a:rPr>
              <a:t>There are two parts to every fraction. </a:t>
            </a:r>
          </a:p>
        </p:txBody>
      </p:sp>
      <p:pic>
        <p:nvPicPr>
          <p:cNvPr id="7" name="Picture 6">
            <a:extLst>
              <a:ext uri="{FF2B5EF4-FFF2-40B4-BE49-F238E27FC236}">
                <a16:creationId xmlns:a16="http://schemas.microsoft.com/office/drawing/2014/main" id="{A5971FCA-A579-4D8B-B2EE-1EF3ACF5C88B}"/>
              </a:ext>
            </a:extLst>
          </p:cNvPr>
          <p:cNvPicPr>
            <a:picLocks noChangeAspect="1"/>
          </p:cNvPicPr>
          <p:nvPr/>
        </p:nvPicPr>
        <p:blipFill>
          <a:blip r:embed="rId3"/>
          <a:stretch>
            <a:fillRect/>
          </a:stretch>
        </p:blipFill>
        <p:spPr>
          <a:xfrm>
            <a:off x="927495" y="4415575"/>
            <a:ext cx="5740923" cy="1596813"/>
          </a:xfrm>
          <a:prstGeom prst="rect">
            <a:avLst/>
          </a:prstGeom>
        </p:spPr>
      </p:pic>
      <p:sp>
        <p:nvSpPr>
          <p:cNvPr id="12" name="TextBox 11">
            <a:extLst>
              <a:ext uri="{FF2B5EF4-FFF2-40B4-BE49-F238E27FC236}">
                <a16:creationId xmlns:a16="http://schemas.microsoft.com/office/drawing/2014/main" id="{1CA746E6-2DD2-4AB8-9D7F-B9B011272ACA}"/>
              </a:ext>
            </a:extLst>
          </p:cNvPr>
          <p:cNvSpPr txBox="1"/>
          <p:nvPr/>
        </p:nvSpPr>
        <p:spPr>
          <a:xfrm>
            <a:off x="5027868" y="6012388"/>
            <a:ext cx="3427414" cy="246221"/>
          </a:xfrm>
          <a:prstGeom prst="rect">
            <a:avLst/>
          </a:prstGeom>
          <a:noFill/>
        </p:spPr>
        <p:txBody>
          <a:bodyPr wrap="square">
            <a:spAutoFit/>
          </a:bodyPr>
          <a:lstStyle/>
          <a:p>
            <a:r>
              <a:rPr lang="en-GB" sz="1000" dirty="0"/>
              <a:t>https://library.cgpbooks.co.uk</a:t>
            </a:r>
          </a:p>
        </p:txBody>
      </p:sp>
      <p:sp>
        <p:nvSpPr>
          <p:cNvPr id="11" name="TextBox 10">
            <a:extLst>
              <a:ext uri="{FF2B5EF4-FFF2-40B4-BE49-F238E27FC236}">
                <a16:creationId xmlns:a16="http://schemas.microsoft.com/office/drawing/2014/main" id="{1E3B78F8-1995-420F-826A-802011A3428F}"/>
              </a:ext>
            </a:extLst>
          </p:cNvPr>
          <p:cNvSpPr txBox="1"/>
          <p:nvPr/>
        </p:nvSpPr>
        <p:spPr>
          <a:xfrm>
            <a:off x="7044264" y="4221574"/>
            <a:ext cx="3327399" cy="1323439"/>
          </a:xfrm>
          <a:prstGeom prst="rect">
            <a:avLst/>
          </a:prstGeom>
          <a:noFill/>
        </p:spPr>
        <p:txBody>
          <a:bodyPr wrap="square" rtlCol="0">
            <a:spAutoFit/>
          </a:bodyPr>
          <a:lstStyle/>
          <a:p>
            <a:r>
              <a:rPr lang="en-GB" sz="2000" dirty="0">
                <a:solidFill>
                  <a:schemeClr val="accent6"/>
                </a:solidFill>
                <a:latin typeface="Raleway" pitchFamily="2" charset="0"/>
              </a:rPr>
              <a:t>The top number is also known as the ‘numerator’ and the bottom number as the ‘denominator’. </a:t>
            </a:r>
          </a:p>
        </p:txBody>
      </p:sp>
    </p:spTree>
    <p:extLst>
      <p:ext uri="{BB962C8B-B14F-4D97-AF65-F5344CB8AC3E}">
        <p14:creationId xmlns:p14="http://schemas.microsoft.com/office/powerpoint/2010/main" val="215239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 calcmode="lin" valueType="num">
                                      <p:cBhvr additive="base">
                                        <p:cTn id="2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019EA05-9FAA-4239-B247-7B23E2E6A162}"/>
              </a:ext>
            </a:extLst>
          </p:cNvPr>
          <p:cNvSpPr txBox="1">
            <a:spLocks noChangeArrowheads="1"/>
          </p:cNvSpPr>
          <p:nvPr/>
        </p:nvSpPr>
        <p:spPr bwMode="auto">
          <a:xfrm>
            <a:off x="957383" y="391043"/>
            <a:ext cx="7696200" cy="832224"/>
          </a:xfrm>
          <a:prstGeom prst="rect">
            <a:avLst/>
          </a:prstGeom>
          <a:noFill/>
          <a:ln>
            <a:noFill/>
          </a:ln>
        </p:spPr>
        <p:txBody>
          <a:bodyPr vert="horz" wrap="non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FFFF"/>
                </a:solidFill>
                <a:latin typeface="+mj-lt"/>
                <a:ea typeface="+mj-ea"/>
                <a:cs typeface="+mj-cs"/>
              </a:defRPr>
            </a:lvl1pPr>
            <a:lvl2pPr algn="ctr" rtl="0" eaLnBrk="0" fontAlgn="base" hangingPunct="0">
              <a:spcBef>
                <a:spcPct val="0"/>
              </a:spcBef>
              <a:spcAft>
                <a:spcPct val="0"/>
              </a:spcAft>
              <a:defRPr sz="4000" b="1">
                <a:solidFill>
                  <a:schemeClr val="tx2"/>
                </a:solidFill>
                <a:latin typeface="Times New Roman" pitchFamily="18" charset="0"/>
              </a:defRPr>
            </a:lvl2pPr>
            <a:lvl3pPr algn="ctr" rtl="0" eaLnBrk="0" fontAlgn="base" hangingPunct="0">
              <a:spcBef>
                <a:spcPct val="0"/>
              </a:spcBef>
              <a:spcAft>
                <a:spcPct val="0"/>
              </a:spcAft>
              <a:defRPr sz="4000" b="1">
                <a:solidFill>
                  <a:schemeClr val="tx2"/>
                </a:solidFill>
                <a:latin typeface="Times New Roman" pitchFamily="18" charset="0"/>
              </a:defRPr>
            </a:lvl3pPr>
            <a:lvl4pPr algn="ctr" rtl="0" eaLnBrk="0" fontAlgn="base" hangingPunct="0">
              <a:spcBef>
                <a:spcPct val="0"/>
              </a:spcBef>
              <a:spcAft>
                <a:spcPct val="0"/>
              </a:spcAft>
              <a:defRPr sz="4000" b="1">
                <a:solidFill>
                  <a:schemeClr val="tx2"/>
                </a:solidFill>
                <a:latin typeface="Times New Roman" pitchFamily="18" charset="0"/>
              </a:defRPr>
            </a:lvl4pPr>
            <a:lvl5pPr algn="ctr" rtl="0" eaLnBrk="0" fontAlgn="base" hangingPunct="0">
              <a:spcBef>
                <a:spcPct val="0"/>
              </a:spcBef>
              <a:spcAft>
                <a:spcPct val="0"/>
              </a:spcAft>
              <a:defRPr sz="4000" b="1">
                <a:solidFill>
                  <a:schemeClr val="tx2"/>
                </a:solidFill>
                <a:latin typeface="Times New Roman" pitchFamily="18" charset="0"/>
              </a:defRPr>
            </a:lvl5pPr>
            <a:lvl6pPr marL="457200" algn="ctr" rtl="0" fontAlgn="base">
              <a:spcBef>
                <a:spcPct val="0"/>
              </a:spcBef>
              <a:spcAft>
                <a:spcPct val="0"/>
              </a:spcAft>
              <a:defRPr sz="4000" b="1">
                <a:solidFill>
                  <a:schemeClr val="tx2"/>
                </a:solidFill>
                <a:latin typeface="Times New Roman" pitchFamily="18" charset="0"/>
              </a:defRPr>
            </a:lvl6pPr>
            <a:lvl7pPr marL="914400" algn="ctr" rtl="0" fontAlgn="base">
              <a:spcBef>
                <a:spcPct val="0"/>
              </a:spcBef>
              <a:spcAft>
                <a:spcPct val="0"/>
              </a:spcAft>
              <a:defRPr sz="4000" b="1">
                <a:solidFill>
                  <a:schemeClr val="tx2"/>
                </a:solidFill>
                <a:latin typeface="Times New Roman" pitchFamily="18" charset="0"/>
              </a:defRPr>
            </a:lvl7pPr>
            <a:lvl8pPr marL="1371600" algn="ctr" rtl="0" fontAlgn="base">
              <a:spcBef>
                <a:spcPct val="0"/>
              </a:spcBef>
              <a:spcAft>
                <a:spcPct val="0"/>
              </a:spcAft>
              <a:defRPr sz="4000" b="1">
                <a:solidFill>
                  <a:schemeClr val="tx2"/>
                </a:solidFill>
                <a:latin typeface="Times New Roman" pitchFamily="18" charset="0"/>
              </a:defRPr>
            </a:lvl8pPr>
            <a:lvl9pPr marL="1828800" algn="ctr" rtl="0" fontAlgn="base">
              <a:spcBef>
                <a:spcPct val="0"/>
              </a:spcBef>
              <a:spcAft>
                <a:spcPct val="0"/>
              </a:spcAft>
              <a:defRPr sz="4000" b="1">
                <a:solidFill>
                  <a:schemeClr val="tx2"/>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1" i="0" u="none" strike="noStrike" kern="0" cap="none" spc="0" normalizeH="0" baseline="0" noProof="0" dirty="0">
                <a:ln>
                  <a:noFill/>
                </a:ln>
                <a:solidFill>
                  <a:srgbClr val="FFC000"/>
                </a:solidFill>
                <a:effectLst/>
                <a:uLnTx/>
                <a:uFillTx/>
                <a:latin typeface="ARU Raisonne DemiBold" panose="020B0503040202040103"/>
              </a:rPr>
              <a:t>Percentages to fractions</a:t>
            </a:r>
          </a:p>
        </p:txBody>
      </p:sp>
      <p:sp>
        <p:nvSpPr>
          <p:cNvPr id="3" name="Rectangle 3">
            <a:extLst>
              <a:ext uri="{FF2B5EF4-FFF2-40B4-BE49-F238E27FC236}">
                <a16:creationId xmlns:a16="http://schemas.microsoft.com/office/drawing/2014/main" id="{8D77F1DB-C560-4887-87FF-DF64C93D4565}"/>
              </a:ext>
            </a:extLst>
          </p:cNvPr>
          <p:cNvSpPr>
            <a:spLocks noChangeArrowheads="1"/>
          </p:cNvSpPr>
          <p:nvPr/>
        </p:nvSpPr>
        <p:spPr bwMode="auto">
          <a:xfrm>
            <a:off x="588579" y="1813394"/>
            <a:ext cx="11193518" cy="123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R="0" lvl="0" defTabSz="914400" eaLnBrk="1" fontAlgn="base" latinLnBrk="0" hangingPunct="1">
              <a:lnSpc>
                <a:spcPct val="90000"/>
              </a:lnSpc>
              <a:spcBef>
                <a:spcPct val="20000"/>
              </a:spcBef>
              <a:spcAft>
                <a:spcPct val="0"/>
              </a:spcAft>
              <a:buClr>
                <a:srgbClr val="000000"/>
              </a:buClr>
              <a:buSzPct val="115000"/>
              <a:tabLst/>
              <a:defRPr/>
            </a:pPr>
            <a:r>
              <a:rPr kumimoji="0" lang="en-US" altLang="en-US" i="0" u="none" strike="noStrike" kern="0" cap="none" spc="0" normalizeH="0" baseline="0" noProof="0" dirty="0">
                <a:ln>
                  <a:noFill/>
                </a:ln>
                <a:solidFill>
                  <a:schemeClr val="accent6"/>
                </a:solidFill>
                <a:effectLst/>
                <a:uLnTx/>
                <a:uFillTx/>
                <a:latin typeface="Raleway" pitchFamily="2" charset="0"/>
              </a:rPr>
              <a:t>Any percentage can be written as </a:t>
            </a:r>
            <a:r>
              <a:rPr kumimoji="0" lang="en-US" altLang="en-US" b="1" i="0" strike="noStrike" kern="0" cap="none" spc="0" normalizeH="0" baseline="0" noProof="0" dirty="0">
                <a:ln>
                  <a:noFill/>
                </a:ln>
                <a:solidFill>
                  <a:schemeClr val="accent6"/>
                </a:solidFill>
                <a:effectLst/>
                <a:uLnTx/>
                <a:uFillTx/>
                <a:latin typeface="Raleway" pitchFamily="2" charset="0"/>
              </a:rPr>
              <a:t>a fraction </a:t>
            </a:r>
            <a:r>
              <a:rPr kumimoji="0" lang="en-US" altLang="en-US" i="0" u="none" strike="noStrike" kern="0" cap="none" spc="0" normalizeH="0" baseline="0" noProof="0" dirty="0">
                <a:ln>
                  <a:noFill/>
                </a:ln>
                <a:solidFill>
                  <a:schemeClr val="accent6"/>
                </a:solidFill>
                <a:effectLst/>
                <a:uLnTx/>
                <a:uFillTx/>
                <a:latin typeface="Raleway" pitchFamily="2" charset="0"/>
              </a:rPr>
              <a:t>whose </a:t>
            </a:r>
            <a:r>
              <a:rPr kumimoji="0" lang="en-US" altLang="en-US" b="1" i="0" strike="noStrike" kern="0" cap="none" spc="0" normalizeH="0" baseline="0" noProof="0" dirty="0">
                <a:ln>
                  <a:noFill/>
                </a:ln>
                <a:solidFill>
                  <a:schemeClr val="accent6"/>
                </a:solidFill>
                <a:effectLst/>
                <a:uLnTx/>
                <a:uFillTx/>
                <a:latin typeface="Raleway" pitchFamily="2" charset="0"/>
              </a:rPr>
              <a:t>denominator </a:t>
            </a:r>
            <a:r>
              <a:rPr kumimoji="0" lang="en-US" altLang="en-US" i="0" strike="noStrike" kern="0" cap="none" spc="0" normalizeH="0" baseline="0" noProof="0" dirty="0">
                <a:ln>
                  <a:noFill/>
                </a:ln>
                <a:solidFill>
                  <a:schemeClr val="accent6"/>
                </a:solidFill>
                <a:effectLst/>
                <a:uLnTx/>
                <a:uFillTx/>
                <a:latin typeface="Raleway" pitchFamily="2" charset="0"/>
              </a:rPr>
              <a:t>(the bottom number of a fraction) </a:t>
            </a:r>
            <a:r>
              <a:rPr kumimoji="0" lang="en-US" altLang="en-US" i="0" u="none" strike="noStrike" kern="0" cap="none" spc="0" normalizeH="0" baseline="0" noProof="0" dirty="0">
                <a:ln>
                  <a:noFill/>
                </a:ln>
                <a:solidFill>
                  <a:schemeClr val="accent6"/>
                </a:solidFill>
                <a:effectLst/>
                <a:uLnTx/>
                <a:uFillTx/>
                <a:latin typeface="Raleway" pitchFamily="2" charset="0"/>
              </a:rPr>
              <a:t>is 100.  The fraction should be</a:t>
            </a:r>
            <a:r>
              <a:rPr kumimoji="0" lang="en-US" altLang="en-US" i="0" u="none" strike="noStrike" kern="0" cap="none" spc="0" normalizeH="0" baseline="0" noProof="0" dirty="0">
                <a:ln>
                  <a:noFill/>
                </a:ln>
                <a:solidFill>
                  <a:srgbClr val="000000"/>
                </a:solidFill>
                <a:effectLst/>
                <a:uLnTx/>
                <a:uFillTx/>
                <a:latin typeface="Raleway" pitchFamily="2" charset="0"/>
              </a:rPr>
              <a:t> </a:t>
            </a:r>
            <a:r>
              <a:rPr lang="en-US" altLang="en-US" b="1" kern="0" dirty="0">
                <a:solidFill>
                  <a:schemeClr val="accent6"/>
                </a:solidFill>
                <a:latin typeface="Raleway" pitchFamily="2" charset="0"/>
              </a:rPr>
              <a:t>simplified</a:t>
            </a:r>
            <a:r>
              <a:rPr lang="en-US" altLang="en-US" kern="0" dirty="0">
                <a:solidFill>
                  <a:schemeClr val="accent6"/>
                </a:solidFill>
                <a:latin typeface="Raleway" pitchFamily="2" charset="0"/>
              </a:rPr>
              <a:t> if possible: </a:t>
            </a:r>
          </a:p>
        </p:txBody>
      </p:sp>
      <p:sp>
        <p:nvSpPr>
          <p:cNvPr id="4" name="Rectangle 132">
            <a:extLst>
              <a:ext uri="{FF2B5EF4-FFF2-40B4-BE49-F238E27FC236}">
                <a16:creationId xmlns:a16="http://schemas.microsoft.com/office/drawing/2014/main" id="{47A6A2E8-6B61-4293-AC8A-0610472253C6}"/>
              </a:ext>
            </a:extLst>
          </p:cNvPr>
          <p:cNvSpPr>
            <a:spLocks noChangeArrowheads="1"/>
          </p:cNvSpPr>
          <p:nvPr/>
        </p:nvSpPr>
        <p:spPr bwMode="auto">
          <a:xfrm>
            <a:off x="883454" y="3140919"/>
            <a:ext cx="891248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597025" indent="-1597025"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1597025" marR="0" lvl="0" indent="-1597025" defTabSz="914400" eaLnBrk="1" fontAlgn="base" latinLnBrk="0" hangingPunct="1">
              <a:lnSpc>
                <a:spcPct val="90000"/>
              </a:lnSpc>
              <a:spcBef>
                <a:spcPct val="20000"/>
              </a:spcBef>
              <a:spcAft>
                <a:spcPct val="0"/>
              </a:spcAft>
              <a:buClr>
                <a:srgbClr val="000000"/>
              </a:buClr>
              <a:buSzPct val="115000"/>
              <a:buFontTx/>
              <a:buNone/>
              <a:tabLst/>
              <a:defRPr/>
            </a:pPr>
            <a:r>
              <a:rPr lang="en-US" altLang="en-US" kern="0" dirty="0">
                <a:solidFill>
                  <a:schemeClr val="tx2"/>
                </a:solidFill>
                <a:latin typeface="Raleway" pitchFamily="2" charset="0"/>
                <a:cs typeface="Calibri" panose="020F0502020204030204" pitchFamily="34" charset="0"/>
              </a:rPr>
              <a:t>Example:  </a:t>
            </a:r>
            <a:r>
              <a:rPr lang="en-US" altLang="en-US" kern="0" dirty="0">
                <a:solidFill>
                  <a:schemeClr val="accent6"/>
                </a:solidFill>
                <a:latin typeface="Raleway" pitchFamily="2" charset="0"/>
                <a:cs typeface="Calibri" panose="020F0502020204030204" pitchFamily="34" charset="0"/>
              </a:rPr>
              <a:t>Convert 59% into a fraction.</a:t>
            </a:r>
          </a:p>
        </p:txBody>
      </p:sp>
      <p:graphicFrame>
        <p:nvGraphicFramePr>
          <p:cNvPr id="6" name="Object 4">
            <a:extLst>
              <a:ext uri="{FF2B5EF4-FFF2-40B4-BE49-F238E27FC236}">
                <a16:creationId xmlns:a16="http://schemas.microsoft.com/office/drawing/2014/main" id="{B46311B9-15CC-40D1-8452-9E8ACF32C33F}"/>
              </a:ext>
            </a:extLst>
          </p:cNvPr>
          <p:cNvGraphicFramePr>
            <a:graphicFrameLocks noChangeAspect="1"/>
          </p:cNvGraphicFramePr>
          <p:nvPr>
            <p:extLst>
              <p:ext uri="{D42A27DB-BD31-4B8C-83A1-F6EECF244321}">
                <p14:modId xmlns:p14="http://schemas.microsoft.com/office/powerpoint/2010/main" val="1087456473"/>
              </p:ext>
            </p:extLst>
          </p:nvPr>
        </p:nvGraphicFramePr>
        <p:xfrm>
          <a:off x="1953365" y="4072054"/>
          <a:ext cx="711200" cy="400050"/>
        </p:xfrm>
        <a:graphic>
          <a:graphicData uri="http://schemas.openxmlformats.org/presentationml/2006/ole">
            <mc:AlternateContent xmlns:mc="http://schemas.openxmlformats.org/markup-compatibility/2006">
              <mc:Choice xmlns:v="urn:schemas-microsoft-com:vml" Requires="v">
                <p:oleObj name="Equation" r:id="rId2" imgW="317160" imgH="177480" progId="Equation.DSMT4">
                  <p:embed/>
                </p:oleObj>
              </mc:Choice>
              <mc:Fallback>
                <p:oleObj name="Equation" r:id="rId2" imgW="317160" imgH="177480" progId="Equation.DSMT4">
                  <p:embed/>
                  <p:pic>
                    <p:nvPicPr>
                      <p:cNvPr id="6" name="Object 4">
                        <a:extLst>
                          <a:ext uri="{FF2B5EF4-FFF2-40B4-BE49-F238E27FC236}">
                            <a16:creationId xmlns:a16="http://schemas.microsoft.com/office/drawing/2014/main" id="{B46311B9-15CC-40D1-8452-9E8ACF32C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365" y="4072054"/>
                        <a:ext cx="711200" cy="400050"/>
                      </a:xfrm>
                      <a:prstGeom prst="rect">
                        <a:avLst/>
                      </a:prstGeom>
                      <a:solidFill>
                        <a:schemeClr val="accent6"/>
                      </a:solid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id="{EEDA5F81-809A-4D6B-8E99-2548D3E41303}"/>
              </a:ext>
            </a:extLst>
          </p:cNvPr>
          <p:cNvGraphicFramePr>
            <a:graphicFrameLocks noChangeAspect="1"/>
          </p:cNvGraphicFramePr>
          <p:nvPr>
            <p:extLst>
              <p:ext uri="{D42A27DB-BD31-4B8C-83A1-F6EECF244321}">
                <p14:modId xmlns:p14="http://schemas.microsoft.com/office/powerpoint/2010/main" val="2129844957"/>
              </p:ext>
            </p:extLst>
          </p:nvPr>
        </p:nvGraphicFramePr>
        <p:xfrm>
          <a:off x="2941638" y="5159374"/>
          <a:ext cx="1111250" cy="400050"/>
        </p:xfrm>
        <a:graphic>
          <a:graphicData uri="http://schemas.openxmlformats.org/presentationml/2006/ole">
            <mc:AlternateContent xmlns:mc="http://schemas.openxmlformats.org/markup-compatibility/2006">
              <mc:Choice xmlns:v="urn:schemas-microsoft-com:vml" Requires="v">
                <p:oleObj name="Equation" r:id="rId4" imgW="495000" imgH="177480" progId="Equation.DSMT4">
                  <p:embed/>
                </p:oleObj>
              </mc:Choice>
              <mc:Fallback>
                <p:oleObj name="Equation" r:id="rId4" imgW="495000" imgH="177480" progId="Equation.DSMT4">
                  <p:embed/>
                  <p:pic>
                    <p:nvPicPr>
                      <p:cNvPr id="7" name="Object 5">
                        <a:extLst>
                          <a:ext uri="{FF2B5EF4-FFF2-40B4-BE49-F238E27FC236}">
                            <a16:creationId xmlns:a16="http://schemas.microsoft.com/office/drawing/2014/main" id="{EEDA5F81-809A-4D6B-8E99-2548D3E41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638" y="5159374"/>
                        <a:ext cx="1111250" cy="400050"/>
                      </a:xfrm>
                      <a:prstGeom prst="rect">
                        <a:avLst/>
                      </a:prstGeom>
                      <a:solidFill>
                        <a:schemeClr val="accent6"/>
                      </a:solidFill>
                      <a:ln>
                        <a:noFill/>
                      </a:ln>
                      <a:effectLst/>
                    </p:spPr>
                  </p:pic>
                </p:oleObj>
              </mc:Fallback>
            </mc:AlternateContent>
          </a:graphicData>
        </a:graphic>
      </p:graphicFrame>
      <p:graphicFrame>
        <p:nvGraphicFramePr>
          <p:cNvPr id="8" name="Object 2">
            <a:extLst>
              <a:ext uri="{FF2B5EF4-FFF2-40B4-BE49-F238E27FC236}">
                <a16:creationId xmlns:a16="http://schemas.microsoft.com/office/drawing/2014/main" id="{83626D32-AD9A-4896-BCDE-8BB5C8B32DAD}"/>
              </a:ext>
            </a:extLst>
          </p:cNvPr>
          <p:cNvGraphicFramePr>
            <a:graphicFrameLocks noChangeAspect="1"/>
          </p:cNvGraphicFramePr>
          <p:nvPr>
            <p:extLst>
              <p:ext uri="{D42A27DB-BD31-4B8C-83A1-F6EECF244321}">
                <p14:modId xmlns:p14="http://schemas.microsoft.com/office/powerpoint/2010/main" val="1089064594"/>
              </p:ext>
            </p:extLst>
          </p:nvPr>
        </p:nvGraphicFramePr>
        <p:xfrm>
          <a:off x="2941638" y="3872029"/>
          <a:ext cx="1052512" cy="800100"/>
        </p:xfrm>
        <a:graphic>
          <a:graphicData uri="http://schemas.openxmlformats.org/presentationml/2006/ole">
            <mc:AlternateContent xmlns:mc="http://schemas.openxmlformats.org/markup-compatibility/2006">
              <mc:Choice xmlns:v="urn:schemas-microsoft-com:vml" Requires="v">
                <p:oleObj name="Equation" r:id="rId6" imgW="469800" imgH="355320" progId="Equation.DSMT4">
                  <p:embed/>
                </p:oleObj>
              </mc:Choice>
              <mc:Fallback>
                <p:oleObj name="Equation" r:id="rId6" imgW="469800" imgH="355320" progId="Equation.DSMT4">
                  <p:embed/>
                  <p:pic>
                    <p:nvPicPr>
                      <p:cNvPr id="8" name="Object 2">
                        <a:extLst>
                          <a:ext uri="{FF2B5EF4-FFF2-40B4-BE49-F238E27FC236}">
                            <a16:creationId xmlns:a16="http://schemas.microsoft.com/office/drawing/2014/main" id="{83626D32-AD9A-4896-BCDE-8BB5C8B32D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1638" y="3872029"/>
                        <a:ext cx="1052512" cy="800100"/>
                      </a:xfrm>
                      <a:prstGeom prst="rect">
                        <a:avLst/>
                      </a:prstGeom>
                      <a:solidFill>
                        <a:schemeClr val="accent6"/>
                      </a:solidFill>
                      <a:ln>
                        <a:noFill/>
                      </a:ln>
                      <a:effectLst/>
                    </p:spPr>
                  </p:pic>
                </p:oleObj>
              </mc:Fallback>
            </mc:AlternateContent>
          </a:graphicData>
        </a:graphic>
      </p:graphicFrame>
      <p:sp>
        <p:nvSpPr>
          <p:cNvPr id="9" name="Text Box 144">
            <a:extLst>
              <a:ext uri="{FF2B5EF4-FFF2-40B4-BE49-F238E27FC236}">
                <a16:creationId xmlns:a16="http://schemas.microsoft.com/office/drawing/2014/main" id="{9DBE858C-DF51-4DE4-BE6B-B9DFDB6E8DD2}"/>
              </a:ext>
            </a:extLst>
          </p:cNvPr>
          <p:cNvSpPr txBox="1">
            <a:spLocks noChangeArrowheads="1"/>
          </p:cNvSpPr>
          <p:nvPr/>
        </p:nvSpPr>
        <p:spPr bwMode="auto">
          <a:xfrm>
            <a:off x="4271223" y="4012380"/>
            <a:ext cx="3627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US" sz="2400" b="1" i="0" u="none" strike="noStrike" kern="0" cap="none" spc="0" normalizeH="0" baseline="0" noProof="0" dirty="0">
                <a:ln>
                  <a:noFill/>
                </a:ln>
                <a:solidFill>
                  <a:schemeClr val="accent6"/>
                </a:solidFill>
                <a:effectLst/>
                <a:uLnTx/>
                <a:uFillTx/>
                <a:latin typeface="Raleway" pitchFamily="2" charset="0"/>
                <a:cs typeface="Calibri" panose="020F0502020204030204" pitchFamily="34" charset="0"/>
              </a:rPr>
              <a:t>Written as a fraction.</a:t>
            </a:r>
          </a:p>
        </p:txBody>
      </p:sp>
      <p:sp>
        <p:nvSpPr>
          <p:cNvPr id="10" name="Text Box 148">
            <a:extLst>
              <a:ext uri="{FF2B5EF4-FFF2-40B4-BE49-F238E27FC236}">
                <a16:creationId xmlns:a16="http://schemas.microsoft.com/office/drawing/2014/main" id="{49A1A10D-C578-4DEF-9416-F03FB59E1073}"/>
              </a:ext>
            </a:extLst>
          </p:cNvPr>
          <p:cNvSpPr txBox="1">
            <a:spLocks noChangeArrowheads="1"/>
          </p:cNvSpPr>
          <p:nvPr/>
        </p:nvSpPr>
        <p:spPr bwMode="auto">
          <a:xfrm>
            <a:off x="4271223" y="5128566"/>
            <a:ext cx="35153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US" sz="2400" b="1" i="0" u="none" strike="noStrike" kern="0" cap="none" spc="0" normalizeH="0" baseline="0" noProof="0" dirty="0">
                <a:ln>
                  <a:noFill/>
                </a:ln>
                <a:solidFill>
                  <a:schemeClr val="accent6"/>
                </a:solidFill>
                <a:effectLst/>
                <a:uLnTx/>
                <a:uFillTx/>
                <a:latin typeface="Raleway" pitchFamily="2" charset="0"/>
                <a:cs typeface="Calibri" panose="020F0502020204030204" pitchFamily="34" charset="0"/>
              </a:rPr>
              <a:t>Written as a decimal.</a:t>
            </a:r>
          </a:p>
        </p:txBody>
      </p:sp>
      <p:pic>
        <p:nvPicPr>
          <p:cNvPr id="12" name="Picture 11">
            <a:extLst>
              <a:ext uri="{FF2B5EF4-FFF2-40B4-BE49-F238E27FC236}">
                <a16:creationId xmlns:a16="http://schemas.microsoft.com/office/drawing/2014/main" id="{709851FC-A9AD-43B1-A44A-BBC9F36EF537}"/>
              </a:ext>
            </a:extLst>
          </p:cNvPr>
          <p:cNvPicPr>
            <a:picLocks noChangeAspect="1"/>
          </p:cNvPicPr>
          <p:nvPr/>
        </p:nvPicPr>
        <p:blipFill>
          <a:blip r:embed="rId8"/>
          <a:stretch>
            <a:fillRect/>
          </a:stretch>
        </p:blipFill>
        <p:spPr>
          <a:xfrm>
            <a:off x="10281425" y="5392708"/>
            <a:ext cx="1674956" cy="1129377"/>
          </a:xfrm>
          <a:prstGeom prst="rect">
            <a:avLst/>
          </a:prstGeom>
        </p:spPr>
      </p:pic>
    </p:spTree>
    <p:extLst>
      <p:ext uri="{BB962C8B-B14F-4D97-AF65-F5344CB8AC3E}">
        <p14:creationId xmlns:p14="http://schemas.microsoft.com/office/powerpoint/2010/main" val="41736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AA79E-E8DA-45FE-BB04-EBD15848B954}"/>
              </a:ext>
            </a:extLst>
          </p:cNvPr>
          <p:cNvSpPr>
            <a:spLocks noGrp="1"/>
          </p:cNvSpPr>
          <p:nvPr>
            <p:ph type="title"/>
          </p:nvPr>
        </p:nvSpPr>
        <p:spPr/>
        <p:txBody>
          <a:bodyPr/>
          <a:lstStyle/>
          <a:p>
            <a:r>
              <a:rPr lang="en-GB" dirty="0"/>
              <a:t>Decimals to fractions </a:t>
            </a:r>
          </a:p>
        </p:txBody>
      </p:sp>
      <p:sp>
        <p:nvSpPr>
          <p:cNvPr id="3" name="Content Placeholder 2">
            <a:extLst>
              <a:ext uri="{FF2B5EF4-FFF2-40B4-BE49-F238E27FC236}">
                <a16:creationId xmlns:a16="http://schemas.microsoft.com/office/drawing/2014/main" id="{E32FAAF6-5D5E-43AA-8322-AA027CD2B8C3}"/>
              </a:ext>
            </a:extLst>
          </p:cNvPr>
          <p:cNvSpPr>
            <a:spLocks noGrp="1"/>
          </p:cNvSpPr>
          <p:nvPr>
            <p:ph idx="1"/>
          </p:nvPr>
        </p:nvSpPr>
        <p:spPr>
          <a:xfrm>
            <a:off x="838200" y="1825625"/>
            <a:ext cx="9440333" cy="4351338"/>
          </a:xfrm>
        </p:spPr>
        <p:txBody>
          <a:bodyPr>
            <a:normAutofit/>
          </a:bodyPr>
          <a:lstStyle/>
          <a:p>
            <a:pPr marL="0" indent="0">
              <a:buNone/>
            </a:pPr>
            <a:r>
              <a:rPr lang="en-GB" sz="2200" dirty="0"/>
              <a:t>When expressing decimals as fractions, place the non-zero digit(s) after the decimal point as the numerator (on top), and the ‘power of 10’ as the denominator (on the bottom), with the </a:t>
            </a:r>
            <a:r>
              <a:rPr lang="en-GB" sz="2200" b="1" dirty="0"/>
              <a:t>same number of zeros as there were decimal places</a:t>
            </a:r>
            <a:r>
              <a:rPr lang="en-GB" sz="2200" dirty="0"/>
              <a:t>. </a:t>
            </a:r>
          </a:p>
          <a:p>
            <a:pPr marL="0" indent="0">
              <a:buNone/>
            </a:pPr>
            <a:endParaRPr lang="en-GB" sz="2200" dirty="0"/>
          </a:p>
          <a:p>
            <a:pPr marL="0" indent="0">
              <a:buNone/>
            </a:pPr>
            <a:r>
              <a:rPr lang="en-GB" sz="2200" dirty="0"/>
              <a:t>Examples:</a:t>
            </a:r>
          </a:p>
          <a:p>
            <a:pPr marL="0" indent="0">
              <a:buNone/>
            </a:pPr>
            <a:endParaRPr lang="en-GB" sz="2000" dirty="0"/>
          </a:p>
          <a:p>
            <a:pPr marL="0" indent="0">
              <a:buNone/>
            </a:pPr>
            <a:r>
              <a:rPr lang="en-GB" sz="2400" dirty="0"/>
              <a:t>		</a:t>
            </a:r>
            <a:r>
              <a:rPr lang="en-GB" dirty="0"/>
              <a:t>	</a:t>
            </a:r>
          </a:p>
          <a:p>
            <a:pPr marL="0" indent="0">
              <a:buNone/>
            </a:pPr>
            <a:endParaRPr lang="en-GB" sz="2400" u="sng" dirty="0"/>
          </a:p>
          <a:p>
            <a:pPr marL="0" indent="0">
              <a:buNone/>
            </a:pPr>
            <a:r>
              <a:rPr lang="en-GB" sz="2400" dirty="0"/>
              <a:t>				 		  </a:t>
            </a:r>
          </a:p>
        </p:txBody>
      </p:sp>
      <p:pic>
        <p:nvPicPr>
          <p:cNvPr id="4" name="Picture 3">
            <a:extLst>
              <a:ext uri="{FF2B5EF4-FFF2-40B4-BE49-F238E27FC236}">
                <a16:creationId xmlns:a16="http://schemas.microsoft.com/office/drawing/2014/main" id="{41D6F1A8-F513-4037-B050-ACD8559AE530}"/>
              </a:ext>
            </a:extLst>
          </p:cNvPr>
          <p:cNvPicPr>
            <a:picLocks noChangeAspect="1"/>
          </p:cNvPicPr>
          <p:nvPr/>
        </p:nvPicPr>
        <p:blipFill>
          <a:blip r:embed="rId3"/>
          <a:stretch>
            <a:fillRect/>
          </a:stretch>
        </p:blipFill>
        <p:spPr>
          <a:xfrm>
            <a:off x="9866299" y="5181124"/>
            <a:ext cx="2113717" cy="14252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AD32AA-A362-3BA5-D6AD-91D10F720432}"/>
                  </a:ext>
                </a:extLst>
              </p:cNvPr>
              <p:cNvSpPr txBox="1"/>
              <p:nvPr/>
            </p:nvSpPr>
            <p:spPr>
              <a:xfrm>
                <a:off x="965125" y="4424711"/>
                <a:ext cx="2179584" cy="485774"/>
              </a:xfrm>
              <a:prstGeom prst="rect">
                <a:avLst/>
              </a:prstGeom>
              <a:noFill/>
            </p:spPr>
            <p:txBody>
              <a:bodyPr wrap="square">
                <a:spAutoFit/>
              </a:bodyPr>
              <a:lstStyle/>
              <a:p>
                <a:r>
                  <a:rPr lang="en-GB" dirty="0">
                    <a:solidFill>
                      <a:schemeClr val="accent6"/>
                    </a:solidFill>
                    <a:latin typeface="Raleway" pitchFamily="2" charset="0"/>
                  </a:rPr>
                  <a:t>0.6 = 	 </a:t>
                </a:r>
                <a14:m>
                  <m:oMath xmlns:m="http://schemas.openxmlformats.org/officeDocument/2006/math">
                    <m:f>
                      <m:fPr>
                        <m:ctrlPr>
                          <a:rPr lang="en-GB" i="1">
                            <a:solidFill>
                              <a:schemeClr val="accent6"/>
                            </a:solidFill>
                            <a:latin typeface="Cambria Math" panose="02040503050406030204" pitchFamily="18" charset="0"/>
                          </a:rPr>
                        </m:ctrlPr>
                      </m:fPr>
                      <m:num>
                        <m:r>
                          <a:rPr lang="en-GB" i="1">
                            <a:solidFill>
                              <a:schemeClr val="accent6"/>
                            </a:solidFill>
                            <a:latin typeface="Cambria Math" panose="02040503050406030204" pitchFamily="18" charset="0"/>
                            <a:ea typeface="Calibri" panose="020F0502020204030204" pitchFamily="34" charset="0"/>
                            <a:cs typeface="Arial" panose="020B0604020202020204" pitchFamily="34" charset="0"/>
                          </a:rPr>
                          <m:t>6</m:t>
                        </m:r>
                      </m:num>
                      <m:den>
                        <m:r>
                          <a:rPr lang="en-GB" i="1">
                            <a:solidFill>
                              <a:schemeClr val="accent6"/>
                            </a:solidFill>
                            <a:latin typeface="Cambria Math" panose="02040503050406030204" pitchFamily="18" charset="0"/>
                            <a:ea typeface="Calibri" panose="020F0502020204030204" pitchFamily="34" charset="0"/>
                            <a:cs typeface="Arial" panose="020B0604020202020204" pitchFamily="34" charset="0"/>
                          </a:rPr>
                          <m:t>10</m:t>
                        </m:r>
                      </m:den>
                    </m:f>
                    <m:r>
                      <a:rPr lang="en-GB" i="1">
                        <a:solidFill>
                          <a:schemeClr val="accent6"/>
                        </a:solidFill>
                        <a:latin typeface="Cambria Math" panose="02040503050406030204" pitchFamily="18" charset="0"/>
                        <a:ea typeface="Calibri" panose="020F0502020204030204" pitchFamily="34" charset="0"/>
                        <a:cs typeface="Arial" panose="020B0604020202020204" pitchFamily="34" charset="0"/>
                      </a:rPr>
                      <m:t> </m:t>
                    </m:r>
                  </m:oMath>
                </a14:m>
                <a:endParaRPr lang="en-GB" dirty="0">
                  <a:solidFill>
                    <a:schemeClr val="accent6"/>
                  </a:solidFill>
                  <a:latin typeface="Raleway" pitchFamily="2" charset="0"/>
                </a:endParaRPr>
              </a:p>
            </p:txBody>
          </p:sp>
        </mc:Choice>
        <mc:Fallback xmlns="">
          <p:sp>
            <p:nvSpPr>
              <p:cNvPr id="6" name="TextBox 5">
                <a:extLst>
                  <a:ext uri="{FF2B5EF4-FFF2-40B4-BE49-F238E27FC236}">
                    <a16:creationId xmlns:a16="http://schemas.microsoft.com/office/drawing/2014/main" id="{8CAD32AA-A362-3BA5-D6AD-91D10F720432}"/>
                  </a:ext>
                </a:extLst>
              </p:cNvPr>
              <p:cNvSpPr txBox="1">
                <a:spLocks noRot="1" noChangeAspect="1" noMove="1" noResize="1" noEditPoints="1" noAdjustHandles="1" noChangeArrowheads="1" noChangeShapeType="1" noTextEdit="1"/>
              </p:cNvSpPr>
              <p:nvPr/>
            </p:nvSpPr>
            <p:spPr>
              <a:xfrm>
                <a:off x="965125" y="4424711"/>
                <a:ext cx="2179584" cy="485774"/>
              </a:xfrm>
              <a:prstGeom prst="rect">
                <a:avLst/>
              </a:prstGeom>
              <a:blipFill>
                <a:blip r:embed="rId4"/>
                <a:stretch>
                  <a:fillRect l="-2235"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32795A-06F3-2151-8A68-1AFD15937794}"/>
                  </a:ext>
                </a:extLst>
              </p:cNvPr>
              <p:cNvSpPr txBox="1"/>
              <p:nvPr/>
            </p:nvSpPr>
            <p:spPr>
              <a:xfrm>
                <a:off x="4966722" y="4410233"/>
                <a:ext cx="2056087" cy="484620"/>
              </a:xfrm>
              <a:prstGeom prst="rect">
                <a:avLst/>
              </a:prstGeom>
              <a:noFill/>
            </p:spPr>
            <p:txBody>
              <a:bodyPr wrap="square">
                <a:spAutoFit/>
              </a:bodyPr>
              <a:lstStyle/>
              <a:p>
                <a:r>
                  <a:rPr lang="en-GB" dirty="0">
                    <a:solidFill>
                      <a:schemeClr val="accent6"/>
                    </a:solidFill>
                    <a:latin typeface="Raleway" pitchFamily="2" charset="0"/>
                  </a:rPr>
                  <a:t>0.42 = 	 </a:t>
                </a:r>
                <a14:m>
                  <m:oMath xmlns:m="http://schemas.openxmlformats.org/officeDocument/2006/math">
                    <m:f>
                      <m:fPr>
                        <m:ctrlPr>
                          <a:rPr lang="en-GB" i="1">
                            <a:solidFill>
                              <a:schemeClr val="accent6"/>
                            </a:solidFill>
                            <a:latin typeface="Cambria Math" panose="02040503050406030204" pitchFamily="18" charset="0"/>
                          </a:rPr>
                        </m:ctrlPr>
                      </m:fPr>
                      <m:num>
                        <m:r>
                          <a:rPr lang="en-GB" b="0" i="1" smtClean="0">
                            <a:solidFill>
                              <a:schemeClr val="accent6"/>
                            </a:solidFill>
                            <a:latin typeface="Cambria Math" panose="02040503050406030204" pitchFamily="18" charset="0"/>
                          </a:rPr>
                          <m:t>42</m:t>
                        </m:r>
                      </m:num>
                      <m:den>
                        <m:r>
                          <a:rPr lang="en-GB" i="1">
                            <a:solidFill>
                              <a:schemeClr val="accent6"/>
                            </a:solidFill>
                            <a:latin typeface="Cambria Math" panose="02040503050406030204" pitchFamily="18" charset="0"/>
                          </a:rPr>
                          <m:t>1</m:t>
                        </m:r>
                        <m:r>
                          <a:rPr lang="en-GB" b="0" i="1" smtClean="0">
                            <a:solidFill>
                              <a:schemeClr val="accent6"/>
                            </a:solidFill>
                            <a:latin typeface="Cambria Math" panose="02040503050406030204" pitchFamily="18" charset="0"/>
                          </a:rPr>
                          <m:t>0</m:t>
                        </m:r>
                        <m:r>
                          <a:rPr lang="en-GB" i="1">
                            <a:solidFill>
                              <a:schemeClr val="accent6"/>
                            </a:solidFill>
                            <a:latin typeface="Cambria Math" panose="02040503050406030204" pitchFamily="18" charset="0"/>
                          </a:rPr>
                          <m:t>0</m:t>
                        </m:r>
                      </m:den>
                    </m:f>
                  </m:oMath>
                </a14:m>
                <a:r>
                  <a:rPr lang="en-GB" sz="1800" dirty="0"/>
                  <a:t>	</a:t>
                </a:r>
                <a:endParaRPr lang="en-GB" dirty="0"/>
              </a:p>
            </p:txBody>
          </p:sp>
        </mc:Choice>
        <mc:Fallback xmlns="">
          <p:sp>
            <p:nvSpPr>
              <p:cNvPr id="8" name="TextBox 7">
                <a:extLst>
                  <a:ext uri="{FF2B5EF4-FFF2-40B4-BE49-F238E27FC236}">
                    <a16:creationId xmlns:a16="http://schemas.microsoft.com/office/drawing/2014/main" id="{B032795A-06F3-2151-8A68-1AFD15937794}"/>
                  </a:ext>
                </a:extLst>
              </p:cNvPr>
              <p:cNvSpPr txBox="1">
                <a:spLocks noRot="1" noChangeAspect="1" noMove="1" noResize="1" noEditPoints="1" noAdjustHandles="1" noChangeArrowheads="1" noChangeShapeType="1" noTextEdit="1"/>
              </p:cNvSpPr>
              <p:nvPr/>
            </p:nvSpPr>
            <p:spPr>
              <a:xfrm>
                <a:off x="4966722" y="4410233"/>
                <a:ext cx="2056087" cy="484620"/>
              </a:xfrm>
              <a:prstGeom prst="rect">
                <a:avLst/>
              </a:prstGeom>
              <a:blipFill>
                <a:blip r:embed="rId5"/>
                <a:stretch>
                  <a:fillRect l="-2671"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FC5ACB-38C0-73BC-E75A-926594D20569}"/>
                  </a:ext>
                </a:extLst>
              </p:cNvPr>
              <p:cNvSpPr txBox="1"/>
              <p:nvPr/>
            </p:nvSpPr>
            <p:spPr>
              <a:xfrm>
                <a:off x="7022809" y="4409079"/>
                <a:ext cx="2444406" cy="485774"/>
              </a:xfrm>
              <a:prstGeom prst="rect">
                <a:avLst/>
              </a:prstGeom>
              <a:noFill/>
            </p:spPr>
            <p:txBody>
              <a:bodyPr wrap="square">
                <a:spAutoFit/>
              </a:bodyPr>
              <a:lstStyle/>
              <a:p>
                <a:r>
                  <a:rPr lang="en-GB" sz="1800" dirty="0">
                    <a:solidFill>
                      <a:schemeClr val="accent6"/>
                    </a:solidFill>
                    <a:latin typeface="Raleway" pitchFamily="2" charset="0"/>
                  </a:rPr>
                  <a:t>0.003 = </a:t>
                </a:r>
                <a14:m>
                  <m:oMath xmlns:m="http://schemas.openxmlformats.org/officeDocument/2006/math">
                    <m:f>
                      <m:fPr>
                        <m:ctrlPr>
                          <a:rPr lang="en-GB" sz="1800" i="1" smtClean="0">
                            <a:solidFill>
                              <a:schemeClr val="accent6"/>
                            </a:solidFill>
                            <a:latin typeface="Cambria Math" panose="02040503050406030204" pitchFamily="18" charset="0"/>
                          </a:rPr>
                        </m:ctrlPr>
                      </m:fPr>
                      <m:num>
                        <m:r>
                          <a:rPr lang="en-GB" sz="1800" b="0" i="1" smtClean="0">
                            <a:solidFill>
                              <a:schemeClr val="accent6"/>
                            </a:solidFill>
                            <a:latin typeface="Cambria Math" panose="02040503050406030204" pitchFamily="18" charset="0"/>
                          </a:rPr>
                          <m:t>3</m:t>
                        </m:r>
                      </m:num>
                      <m:den>
                        <m:r>
                          <a:rPr lang="en-GB" sz="1800" i="1">
                            <a:solidFill>
                              <a:schemeClr val="accent6"/>
                            </a:solidFill>
                            <a:latin typeface="Cambria Math" panose="02040503050406030204" pitchFamily="18" charset="0"/>
                          </a:rPr>
                          <m:t>1000</m:t>
                        </m:r>
                      </m:den>
                    </m:f>
                    <m:r>
                      <a:rPr lang="en-GB" sz="1800" i="1">
                        <a:solidFill>
                          <a:schemeClr val="accent6"/>
                        </a:solidFill>
                        <a:latin typeface="Cambria Math" panose="02040503050406030204" pitchFamily="18" charset="0"/>
                      </a:rPr>
                      <m:t> </m:t>
                    </m:r>
                  </m:oMath>
                </a14:m>
                <a:r>
                  <a:rPr lang="en-GB" sz="1800" dirty="0"/>
                  <a:t>	</a:t>
                </a:r>
                <a:endParaRPr lang="en-GB" dirty="0"/>
              </a:p>
            </p:txBody>
          </p:sp>
        </mc:Choice>
        <mc:Fallback xmlns="">
          <p:sp>
            <p:nvSpPr>
              <p:cNvPr id="10" name="TextBox 9">
                <a:extLst>
                  <a:ext uri="{FF2B5EF4-FFF2-40B4-BE49-F238E27FC236}">
                    <a16:creationId xmlns:a16="http://schemas.microsoft.com/office/drawing/2014/main" id="{C8FC5ACB-38C0-73BC-E75A-926594D20569}"/>
                  </a:ext>
                </a:extLst>
              </p:cNvPr>
              <p:cNvSpPr txBox="1">
                <a:spLocks noRot="1" noChangeAspect="1" noMove="1" noResize="1" noEditPoints="1" noAdjustHandles="1" noChangeArrowheads="1" noChangeShapeType="1" noTextEdit="1"/>
              </p:cNvSpPr>
              <p:nvPr/>
            </p:nvSpPr>
            <p:spPr>
              <a:xfrm>
                <a:off x="7022809" y="4409079"/>
                <a:ext cx="2444406" cy="485774"/>
              </a:xfrm>
              <a:prstGeom prst="rect">
                <a:avLst/>
              </a:prstGeom>
              <a:blipFill>
                <a:blip r:embed="rId6"/>
                <a:stretch>
                  <a:fillRect l="-1995"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9F9481-8F35-9FA5-CA2A-10F93490F58A}"/>
                  </a:ext>
                </a:extLst>
              </p:cNvPr>
              <p:cNvSpPr txBox="1"/>
              <p:nvPr/>
            </p:nvSpPr>
            <p:spPr>
              <a:xfrm>
                <a:off x="2893045" y="4424711"/>
                <a:ext cx="2665321" cy="485774"/>
              </a:xfrm>
              <a:prstGeom prst="rect">
                <a:avLst/>
              </a:prstGeom>
              <a:noFill/>
            </p:spPr>
            <p:txBody>
              <a:bodyPr wrap="square">
                <a:spAutoFit/>
              </a:bodyPr>
              <a:lstStyle/>
              <a:p>
                <a:r>
                  <a:rPr lang="en-GB" dirty="0">
                    <a:solidFill>
                      <a:schemeClr val="accent6"/>
                    </a:solidFill>
                    <a:latin typeface="Raleway" pitchFamily="2" charset="0"/>
                  </a:rPr>
                  <a:t>0.08 = 	 </a:t>
                </a:r>
                <a14:m>
                  <m:oMath xmlns:m="http://schemas.openxmlformats.org/officeDocument/2006/math">
                    <m:f>
                      <m:fPr>
                        <m:ctrlPr>
                          <a:rPr lang="en-GB" i="1">
                            <a:solidFill>
                              <a:schemeClr val="accent6"/>
                            </a:solidFill>
                            <a:latin typeface="Cambria Math" panose="02040503050406030204" pitchFamily="18" charset="0"/>
                          </a:rPr>
                        </m:ctrlPr>
                      </m:fPr>
                      <m:num>
                        <m:r>
                          <a:rPr lang="en-GB" b="0" i="1" smtClean="0">
                            <a:solidFill>
                              <a:schemeClr val="accent6"/>
                            </a:solidFill>
                            <a:latin typeface="Cambria Math" panose="02040503050406030204" pitchFamily="18" charset="0"/>
                          </a:rPr>
                          <m:t>8</m:t>
                        </m:r>
                      </m:num>
                      <m:den>
                        <m:r>
                          <a:rPr lang="en-GB" i="1">
                            <a:solidFill>
                              <a:schemeClr val="accent6"/>
                            </a:solidFill>
                            <a:latin typeface="Cambria Math" panose="02040503050406030204" pitchFamily="18" charset="0"/>
                          </a:rPr>
                          <m:t>100</m:t>
                        </m:r>
                      </m:den>
                    </m:f>
                  </m:oMath>
                </a14:m>
                <a:r>
                  <a:rPr lang="en-GB" sz="1800" dirty="0"/>
                  <a:t>	</a:t>
                </a:r>
                <a:endParaRPr lang="en-GB" dirty="0"/>
              </a:p>
            </p:txBody>
          </p:sp>
        </mc:Choice>
        <mc:Fallback xmlns="">
          <p:sp>
            <p:nvSpPr>
              <p:cNvPr id="11" name="TextBox 10">
                <a:extLst>
                  <a:ext uri="{FF2B5EF4-FFF2-40B4-BE49-F238E27FC236}">
                    <a16:creationId xmlns:a16="http://schemas.microsoft.com/office/drawing/2014/main" id="{A49F9481-8F35-9FA5-CA2A-10F93490F58A}"/>
                  </a:ext>
                </a:extLst>
              </p:cNvPr>
              <p:cNvSpPr txBox="1">
                <a:spLocks noRot="1" noChangeAspect="1" noMove="1" noResize="1" noEditPoints="1" noAdjustHandles="1" noChangeArrowheads="1" noChangeShapeType="1" noTextEdit="1"/>
              </p:cNvSpPr>
              <p:nvPr/>
            </p:nvSpPr>
            <p:spPr>
              <a:xfrm>
                <a:off x="2893045" y="4424711"/>
                <a:ext cx="2665321" cy="485774"/>
              </a:xfrm>
              <a:prstGeom prst="rect">
                <a:avLst/>
              </a:prstGeom>
              <a:blipFill>
                <a:blip r:embed="rId7"/>
                <a:stretch>
                  <a:fillRect l="-2059" b="-6250"/>
                </a:stretch>
              </a:blipFill>
            </p:spPr>
            <p:txBody>
              <a:bodyPr/>
              <a:lstStyle/>
              <a:p>
                <a:r>
                  <a:rPr lang="en-GB">
                    <a:noFill/>
                  </a:rPr>
                  <a:t> </a:t>
                </a:r>
              </a:p>
            </p:txBody>
          </p:sp>
        </mc:Fallback>
      </mc:AlternateContent>
    </p:spTree>
    <p:extLst>
      <p:ext uri="{BB962C8B-B14F-4D97-AF65-F5344CB8AC3E}">
        <p14:creationId xmlns:p14="http://schemas.microsoft.com/office/powerpoint/2010/main" val="13876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1CAB-1DD4-8142-BB70-835528F36885}"/>
              </a:ext>
            </a:extLst>
          </p:cNvPr>
          <p:cNvSpPr>
            <a:spLocks noGrp="1"/>
          </p:cNvSpPr>
          <p:nvPr>
            <p:ph type="title"/>
          </p:nvPr>
        </p:nvSpPr>
        <p:spPr/>
        <p:txBody>
          <a:bodyPr/>
          <a:lstStyle/>
          <a:p>
            <a:r>
              <a:rPr lang="en-US" dirty="0"/>
              <a:t>Today’s Lesson</a:t>
            </a:r>
          </a:p>
        </p:txBody>
      </p:sp>
      <p:sp>
        <p:nvSpPr>
          <p:cNvPr id="3" name="Content Placeholder 2">
            <a:extLst>
              <a:ext uri="{FF2B5EF4-FFF2-40B4-BE49-F238E27FC236}">
                <a16:creationId xmlns:a16="http://schemas.microsoft.com/office/drawing/2014/main" id="{76EAF6DA-FE8C-DC4E-A1EB-F9E7BB32EAC9}"/>
              </a:ext>
            </a:extLst>
          </p:cNvPr>
          <p:cNvSpPr>
            <a:spLocks noGrp="1"/>
          </p:cNvSpPr>
          <p:nvPr>
            <p:ph idx="1"/>
          </p:nvPr>
        </p:nvSpPr>
        <p:spPr>
          <a:xfrm>
            <a:off x="838200" y="1835185"/>
            <a:ext cx="8661400" cy="3803285"/>
          </a:xfrm>
        </p:spPr>
        <p:txBody>
          <a:bodyPr>
            <a:noAutofit/>
          </a:bodyPr>
          <a:lstStyle/>
          <a:p>
            <a:pPr>
              <a:buFont typeface="Wingdings" panose="05000000000000000000" pitchFamily="2" charset="2"/>
              <a:buChar char="Ø"/>
              <a:defRPr/>
            </a:pPr>
            <a:r>
              <a:rPr lang="en-US" sz="2600" dirty="0">
                <a:latin typeface="Raleway" panose="020B0503030101060003"/>
              </a:rPr>
              <a:t>Homework review </a:t>
            </a:r>
          </a:p>
          <a:p>
            <a:pPr>
              <a:buFont typeface="Wingdings" panose="05000000000000000000" pitchFamily="2" charset="2"/>
              <a:buChar char="Ø"/>
              <a:defRPr/>
            </a:pPr>
            <a:r>
              <a:rPr lang="en-US" sz="2600" dirty="0">
                <a:latin typeface="Raleway" panose="020B0503030101060003"/>
              </a:rPr>
              <a:t>Week 3 recap</a:t>
            </a:r>
          </a:p>
          <a:p>
            <a:pPr>
              <a:buFont typeface="Wingdings" panose="05000000000000000000" pitchFamily="2" charset="2"/>
              <a:buChar char="Ø"/>
              <a:defRPr/>
            </a:pPr>
            <a:r>
              <a:rPr lang="en-US" sz="2600" dirty="0">
                <a:latin typeface="Raleway" panose="020B0503030101060003"/>
              </a:rPr>
              <a:t>From decimals to percentages (and back)</a:t>
            </a:r>
          </a:p>
          <a:p>
            <a:pPr>
              <a:buFont typeface="Wingdings" panose="05000000000000000000" pitchFamily="2" charset="2"/>
              <a:buChar char="Ø"/>
              <a:defRPr/>
            </a:pPr>
            <a:r>
              <a:rPr lang="en-US" sz="2600" dirty="0">
                <a:latin typeface="Raleway" panose="020B0503030101060003"/>
              </a:rPr>
              <a:t>The three components of a percentage problem </a:t>
            </a:r>
          </a:p>
          <a:p>
            <a:pPr>
              <a:buFont typeface="Wingdings" panose="05000000000000000000" pitchFamily="2" charset="2"/>
              <a:buChar char="Ø"/>
              <a:defRPr/>
            </a:pPr>
            <a:r>
              <a:rPr lang="en-US" sz="2600" dirty="0">
                <a:latin typeface="Raleway" panose="020B0503030101060003"/>
              </a:rPr>
              <a:t>Fractions</a:t>
            </a:r>
          </a:p>
          <a:p>
            <a:pPr>
              <a:buFont typeface="Wingdings" panose="05000000000000000000" pitchFamily="2" charset="2"/>
              <a:buChar char="Ø"/>
              <a:defRPr/>
            </a:pPr>
            <a:r>
              <a:rPr lang="en-US" sz="2600" dirty="0">
                <a:latin typeface="Raleway" panose="020B0503030101060003"/>
              </a:rPr>
              <a:t>Equivalent forms review </a:t>
            </a:r>
            <a:endParaRPr lang="en-GB" sz="2600" dirty="0"/>
          </a:p>
          <a:p>
            <a:pPr>
              <a:buFont typeface="Wingdings" panose="05000000000000000000" pitchFamily="2" charset="2"/>
              <a:buChar char="Ø"/>
            </a:pPr>
            <a:r>
              <a:rPr lang="en-GB" sz="2600" dirty="0"/>
              <a:t>Using percentages in the retail sector</a:t>
            </a:r>
          </a:p>
        </p:txBody>
      </p:sp>
      <p:pic>
        <p:nvPicPr>
          <p:cNvPr id="4" name="Picture 3">
            <a:extLst>
              <a:ext uri="{FF2B5EF4-FFF2-40B4-BE49-F238E27FC236}">
                <a16:creationId xmlns:a16="http://schemas.microsoft.com/office/drawing/2014/main" id="{F0CF2C6A-D58B-47F0-B017-63C9FCE79E65}"/>
              </a:ext>
            </a:extLst>
          </p:cNvPr>
          <p:cNvPicPr>
            <a:picLocks noChangeAspect="1"/>
          </p:cNvPicPr>
          <p:nvPr/>
        </p:nvPicPr>
        <p:blipFill>
          <a:blip r:embed="rId3"/>
          <a:stretch>
            <a:fillRect/>
          </a:stretch>
        </p:blipFill>
        <p:spPr>
          <a:xfrm>
            <a:off x="9499600" y="4965040"/>
            <a:ext cx="1997501" cy="1346860"/>
          </a:xfrm>
          <a:prstGeom prst="rect">
            <a:avLst/>
          </a:prstGeom>
        </p:spPr>
      </p:pic>
    </p:spTree>
    <p:extLst>
      <p:ext uri="{BB962C8B-B14F-4D97-AF65-F5344CB8AC3E}">
        <p14:creationId xmlns:p14="http://schemas.microsoft.com/office/powerpoint/2010/main" val="1723015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019EA05-9FAA-4239-B247-7B23E2E6A162}"/>
              </a:ext>
            </a:extLst>
          </p:cNvPr>
          <p:cNvSpPr txBox="1">
            <a:spLocks noChangeArrowheads="1"/>
          </p:cNvSpPr>
          <p:nvPr/>
        </p:nvSpPr>
        <p:spPr bwMode="auto">
          <a:xfrm>
            <a:off x="1037909" y="492558"/>
            <a:ext cx="7696200" cy="832224"/>
          </a:xfrm>
          <a:prstGeom prst="rect">
            <a:avLst/>
          </a:prstGeom>
          <a:noFill/>
          <a:ln>
            <a:noFill/>
          </a:ln>
        </p:spPr>
        <p:txBody>
          <a:bodyPr vert="horz" wrap="non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FFFF"/>
                </a:solidFill>
                <a:latin typeface="+mj-lt"/>
                <a:ea typeface="+mj-ea"/>
                <a:cs typeface="+mj-cs"/>
              </a:defRPr>
            </a:lvl1pPr>
            <a:lvl2pPr algn="ctr" rtl="0" eaLnBrk="0" fontAlgn="base" hangingPunct="0">
              <a:spcBef>
                <a:spcPct val="0"/>
              </a:spcBef>
              <a:spcAft>
                <a:spcPct val="0"/>
              </a:spcAft>
              <a:defRPr sz="4000" b="1">
                <a:solidFill>
                  <a:schemeClr val="tx2"/>
                </a:solidFill>
                <a:latin typeface="Times New Roman" pitchFamily="18" charset="0"/>
              </a:defRPr>
            </a:lvl2pPr>
            <a:lvl3pPr algn="ctr" rtl="0" eaLnBrk="0" fontAlgn="base" hangingPunct="0">
              <a:spcBef>
                <a:spcPct val="0"/>
              </a:spcBef>
              <a:spcAft>
                <a:spcPct val="0"/>
              </a:spcAft>
              <a:defRPr sz="4000" b="1">
                <a:solidFill>
                  <a:schemeClr val="tx2"/>
                </a:solidFill>
                <a:latin typeface="Times New Roman" pitchFamily="18" charset="0"/>
              </a:defRPr>
            </a:lvl3pPr>
            <a:lvl4pPr algn="ctr" rtl="0" eaLnBrk="0" fontAlgn="base" hangingPunct="0">
              <a:spcBef>
                <a:spcPct val="0"/>
              </a:spcBef>
              <a:spcAft>
                <a:spcPct val="0"/>
              </a:spcAft>
              <a:defRPr sz="4000" b="1">
                <a:solidFill>
                  <a:schemeClr val="tx2"/>
                </a:solidFill>
                <a:latin typeface="Times New Roman" pitchFamily="18" charset="0"/>
              </a:defRPr>
            </a:lvl4pPr>
            <a:lvl5pPr algn="ctr" rtl="0" eaLnBrk="0" fontAlgn="base" hangingPunct="0">
              <a:spcBef>
                <a:spcPct val="0"/>
              </a:spcBef>
              <a:spcAft>
                <a:spcPct val="0"/>
              </a:spcAft>
              <a:defRPr sz="4000" b="1">
                <a:solidFill>
                  <a:schemeClr val="tx2"/>
                </a:solidFill>
                <a:latin typeface="Times New Roman" pitchFamily="18" charset="0"/>
              </a:defRPr>
            </a:lvl5pPr>
            <a:lvl6pPr marL="457200" algn="ctr" rtl="0" fontAlgn="base">
              <a:spcBef>
                <a:spcPct val="0"/>
              </a:spcBef>
              <a:spcAft>
                <a:spcPct val="0"/>
              </a:spcAft>
              <a:defRPr sz="4000" b="1">
                <a:solidFill>
                  <a:schemeClr val="tx2"/>
                </a:solidFill>
                <a:latin typeface="Times New Roman" pitchFamily="18" charset="0"/>
              </a:defRPr>
            </a:lvl6pPr>
            <a:lvl7pPr marL="914400" algn="ctr" rtl="0" fontAlgn="base">
              <a:spcBef>
                <a:spcPct val="0"/>
              </a:spcBef>
              <a:spcAft>
                <a:spcPct val="0"/>
              </a:spcAft>
              <a:defRPr sz="4000" b="1">
                <a:solidFill>
                  <a:schemeClr val="tx2"/>
                </a:solidFill>
                <a:latin typeface="Times New Roman" pitchFamily="18" charset="0"/>
              </a:defRPr>
            </a:lvl7pPr>
            <a:lvl8pPr marL="1371600" algn="ctr" rtl="0" fontAlgn="base">
              <a:spcBef>
                <a:spcPct val="0"/>
              </a:spcBef>
              <a:spcAft>
                <a:spcPct val="0"/>
              </a:spcAft>
              <a:defRPr sz="4000" b="1">
                <a:solidFill>
                  <a:schemeClr val="tx2"/>
                </a:solidFill>
                <a:latin typeface="Times New Roman" pitchFamily="18" charset="0"/>
              </a:defRPr>
            </a:lvl8pPr>
            <a:lvl9pPr marL="1828800" algn="ctr" rtl="0" fontAlgn="base">
              <a:spcBef>
                <a:spcPct val="0"/>
              </a:spcBef>
              <a:spcAft>
                <a:spcPct val="0"/>
              </a:spcAft>
              <a:defRPr sz="4000" b="1">
                <a:solidFill>
                  <a:schemeClr val="tx2"/>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tx1"/>
                </a:solidFill>
                <a:effectLst/>
                <a:uLnTx/>
                <a:uFillTx/>
                <a:latin typeface="ARU Raisonne DemiBold" panose="020B0503040202040103"/>
              </a:rPr>
              <a:t>Simplifying fractions</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8D77F1DB-C560-4887-87FF-DF64C93D4565}"/>
                  </a:ext>
                </a:extLst>
              </p:cNvPr>
              <p:cNvSpPr>
                <a:spLocks noChangeArrowheads="1"/>
              </p:cNvSpPr>
              <p:nvPr/>
            </p:nvSpPr>
            <p:spPr bwMode="auto">
              <a:xfrm>
                <a:off x="629497" y="1926080"/>
                <a:ext cx="11193518" cy="22054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R="0" lvl="0" defTabSz="914400" eaLnBrk="1" fontAlgn="base" latinLnBrk="0" hangingPunct="1">
                  <a:lnSpc>
                    <a:spcPct val="90000"/>
                  </a:lnSpc>
                  <a:spcBef>
                    <a:spcPct val="20000"/>
                  </a:spcBef>
                  <a:spcAft>
                    <a:spcPct val="0"/>
                  </a:spcAft>
                  <a:buClr>
                    <a:srgbClr val="000000"/>
                  </a:buClr>
                  <a:buSzPct val="115000"/>
                  <a:tabLst/>
                  <a:defRPr/>
                </a:pPr>
                <a:r>
                  <a:rPr kumimoji="0" lang="en-US" altLang="en-US" sz="2200" i="0" u="none" strike="noStrike" kern="0" cap="none" spc="0" normalizeH="0" baseline="0" noProof="0" dirty="0">
                    <a:ln>
                      <a:noFill/>
                    </a:ln>
                    <a:solidFill>
                      <a:schemeClr val="accent6"/>
                    </a:solidFill>
                    <a:effectLst/>
                    <a:uLnTx/>
                    <a:uFillTx/>
                    <a:latin typeface="Raleway" pitchFamily="2" charset="0"/>
                  </a:rPr>
                  <a:t>Where possible, fractions should be </a:t>
                </a:r>
                <a:r>
                  <a:rPr lang="en-US" altLang="en-US" sz="2200" kern="0" dirty="0">
                    <a:solidFill>
                      <a:schemeClr val="accent6"/>
                    </a:solidFill>
                    <a:latin typeface="Raleway" pitchFamily="2" charset="0"/>
                  </a:rPr>
                  <a:t>simplified (made smaller). </a:t>
                </a:r>
              </a:p>
              <a:p>
                <a:pPr marL="342900" marR="0" lvl="0" indent="-342900" defTabSz="914400" eaLnBrk="1" fontAlgn="base" latinLnBrk="0" hangingPunct="1">
                  <a:lnSpc>
                    <a:spcPct val="90000"/>
                  </a:lnSpc>
                  <a:spcBef>
                    <a:spcPct val="20000"/>
                  </a:spcBef>
                  <a:spcAft>
                    <a:spcPct val="0"/>
                  </a:spcAft>
                  <a:buClr>
                    <a:srgbClr val="000000"/>
                  </a:buClr>
                  <a:buSzPct val="115000"/>
                  <a:buFont typeface="Arial" panose="020B0604020202020204" pitchFamily="34" charset="0"/>
                  <a:buChar char="•"/>
                  <a:tabLst/>
                  <a:defRPr/>
                </a:pPr>
                <a:endParaRPr lang="en-US" altLang="en-US" sz="2200" kern="0" dirty="0">
                  <a:solidFill>
                    <a:schemeClr val="accent6"/>
                  </a:solidFill>
                  <a:latin typeface="Raleway" pitchFamily="2" charset="0"/>
                </a:endParaRPr>
              </a:p>
              <a:p>
                <a:pPr marR="0" lvl="0" defTabSz="914400" eaLnBrk="1" fontAlgn="base" latinLnBrk="0" hangingPunct="1">
                  <a:lnSpc>
                    <a:spcPct val="90000"/>
                  </a:lnSpc>
                  <a:spcBef>
                    <a:spcPct val="20000"/>
                  </a:spcBef>
                  <a:spcAft>
                    <a:spcPct val="0"/>
                  </a:spcAft>
                  <a:buClr>
                    <a:srgbClr val="000000"/>
                  </a:buClr>
                  <a:buSzPct val="115000"/>
                  <a:tabLst/>
                  <a:defRPr/>
                </a:pPr>
                <a:r>
                  <a:rPr lang="en-US" altLang="en-US" sz="2200" kern="0" dirty="0">
                    <a:solidFill>
                      <a:schemeClr val="accent6"/>
                    </a:solidFill>
                    <a:latin typeface="Raleway" pitchFamily="2" charset="0"/>
                  </a:rPr>
                  <a:t>To simplify a fraction, divide both the top number (the numerator) and the bottom number (the denominator) by the same number. Keep going until it is no longer possible to divide either number without getting a decimal. </a:t>
                </a:r>
                <a:endParaRPr lang="en-US" altLang="en-US" sz="2000" i="1" kern="0" dirty="0">
                  <a:latin typeface="Raleway" pitchFamily="2" charset="0"/>
                </a:endParaRPr>
              </a:p>
              <a:p>
                <a:pPr lvl="0" defTabSz="914400" eaLnBrk="1" fontAlgn="base" hangingPunct="1">
                  <a:lnSpc>
                    <a:spcPct val="90000"/>
                  </a:lnSpc>
                  <a:spcBef>
                    <a:spcPct val="20000"/>
                  </a:spcBef>
                  <a:spcAft>
                    <a:spcPct val="0"/>
                  </a:spcAft>
                  <a:buClr>
                    <a:srgbClr val="000000"/>
                  </a:buClr>
                  <a:buSzPct val="115000"/>
                  <a:defRPr/>
                </a:pPr>
                <a:r>
                  <a:rPr lang="en-US" altLang="en-US" sz="2000" kern="0" dirty="0">
                    <a:solidFill>
                      <a:schemeClr val="accent6"/>
                    </a:solidFill>
                    <a:latin typeface="Raleway" pitchFamily="2" charset="0"/>
                  </a:rPr>
                  <a:t>              </a:t>
                </a:r>
              </a:p>
              <a:p>
                <a:pPr lvl="0" defTabSz="914400" eaLnBrk="1" fontAlgn="base" hangingPunct="1">
                  <a:lnSpc>
                    <a:spcPct val="90000"/>
                  </a:lnSpc>
                  <a:spcBef>
                    <a:spcPct val="20000"/>
                  </a:spcBef>
                  <a:spcAft>
                    <a:spcPct val="0"/>
                  </a:spcAft>
                  <a:buClr>
                    <a:srgbClr val="000000"/>
                  </a:buClr>
                  <a:buSzPct val="115000"/>
                  <a:defRPr/>
                </a:pPr>
                <a:r>
                  <a:rPr lang="en-US" altLang="en-US" sz="2200" kern="0" dirty="0">
                    <a:solidFill>
                      <a:schemeClr val="accent6"/>
                    </a:solidFill>
                    <a:latin typeface="Raleway" pitchFamily="2" charset="0"/>
                  </a:rPr>
                  <a:t>For example:	</a:t>
                </a:r>
                <a14:m>
                  <m:oMath xmlns:m="http://schemas.openxmlformats.org/officeDocument/2006/math">
                    <m:f>
                      <m:fPr>
                        <m:ctrlPr>
                          <a:rPr lang="en-GB" sz="2200" b="1" i="1">
                            <a:solidFill>
                              <a:schemeClr val="accent6"/>
                            </a:solidFill>
                            <a:latin typeface="Cambria Math" panose="02040503050406030204" pitchFamily="18" charset="0"/>
                          </a:rPr>
                        </m:ctrlPr>
                      </m:fPr>
                      <m:num>
                        <m:r>
                          <a:rPr lang="en-GB" sz="2200" b="1" i="0">
                            <a:solidFill>
                              <a:schemeClr val="accent6"/>
                            </a:solidFill>
                            <a:latin typeface="Cambria Math" panose="02040503050406030204" pitchFamily="18" charset="0"/>
                          </a:rPr>
                          <m:t>𝟏𝟖</m:t>
                        </m:r>
                      </m:num>
                      <m:den>
                        <m:r>
                          <a:rPr lang="en-GB" sz="2200" b="1" i="0">
                            <a:solidFill>
                              <a:schemeClr val="accent6"/>
                            </a:solidFill>
                            <a:latin typeface="Cambria Math" panose="02040503050406030204" pitchFamily="18" charset="0"/>
                          </a:rPr>
                          <m:t>𝟏𝟎𝟎</m:t>
                        </m:r>
                      </m:den>
                    </m:f>
                    <m:r>
                      <a:rPr lang="en-GB" sz="2200" b="1" i="0">
                        <a:solidFill>
                          <a:schemeClr val="accent6"/>
                        </a:solidFill>
                        <a:latin typeface="Cambria Math" panose="02040503050406030204" pitchFamily="18" charset="0"/>
                      </a:rPr>
                      <m:t>=</m:t>
                    </m:r>
                    <m:f>
                      <m:fPr>
                        <m:ctrlPr>
                          <a:rPr lang="en-GB" sz="2200" b="1" i="1">
                            <a:solidFill>
                              <a:schemeClr val="accent6"/>
                            </a:solidFill>
                            <a:latin typeface="Cambria Math" panose="02040503050406030204" pitchFamily="18" charset="0"/>
                          </a:rPr>
                        </m:ctrlPr>
                      </m:fPr>
                      <m:num>
                        <m:r>
                          <a:rPr lang="en-US" sz="2200" b="1" i="0" smtClean="0">
                            <a:solidFill>
                              <a:schemeClr val="accent6"/>
                            </a:solidFill>
                            <a:latin typeface="Cambria Math" panose="02040503050406030204" pitchFamily="18" charset="0"/>
                          </a:rPr>
                          <m:t>𝟏𝟖</m:t>
                        </m:r>
                      </m:num>
                      <m:den>
                        <m:r>
                          <a:rPr lang="en-US" sz="2200" b="1" i="0" smtClean="0">
                            <a:solidFill>
                              <a:schemeClr val="accent6"/>
                            </a:solidFill>
                            <a:latin typeface="Cambria Math" panose="02040503050406030204" pitchFamily="18" charset="0"/>
                          </a:rPr>
                          <m:t>𝟏𝟎𝟎</m:t>
                        </m:r>
                      </m:den>
                    </m:f>
                    <m:r>
                      <a:rPr lang="en-US" sz="2200" b="1" i="0" smtClean="0">
                        <a:solidFill>
                          <a:schemeClr val="accent6"/>
                        </a:solidFill>
                        <a:latin typeface="Cambria Math" panose="02040503050406030204" pitchFamily="18" charset="0"/>
                      </a:rPr>
                      <m:t> </m:t>
                    </m:r>
                    <m:r>
                      <a:rPr lang="en-US" sz="2200" b="1" i="0" smtClean="0">
                        <a:solidFill>
                          <a:schemeClr val="accent6"/>
                        </a:solidFill>
                        <a:latin typeface="Cambria Math" panose="02040503050406030204" pitchFamily="18" charset="0"/>
                      </a:rPr>
                      <m:t>➗</m:t>
                    </m:r>
                    <m:r>
                      <a:rPr lang="en-US" sz="2200" b="1" i="0" smtClean="0">
                        <a:solidFill>
                          <a:schemeClr val="accent6"/>
                        </a:solidFill>
                        <a:latin typeface="Cambria Math" panose="02040503050406030204" pitchFamily="18" charset="0"/>
                      </a:rPr>
                      <m:t> </m:t>
                    </m:r>
                    <m:r>
                      <a:rPr lang="en-US" sz="2200" b="1" i="0" smtClean="0">
                        <a:solidFill>
                          <a:schemeClr val="accent6"/>
                        </a:solidFill>
                        <a:latin typeface="Cambria Math" panose="02040503050406030204" pitchFamily="18" charset="0"/>
                      </a:rPr>
                      <m:t>𝟐</m:t>
                    </m:r>
                    <m:r>
                      <a:rPr lang="en-US" sz="2200" b="1" i="0" smtClean="0">
                        <a:solidFill>
                          <a:schemeClr val="accent6"/>
                        </a:solidFill>
                        <a:latin typeface="Cambria Math" panose="02040503050406030204" pitchFamily="18" charset="0"/>
                      </a:rPr>
                      <m:t>=</m:t>
                    </m:r>
                    <m:f>
                      <m:fPr>
                        <m:ctrlPr>
                          <a:rPr lang="en-GB" sz="2200" b="1" i="1" smtClean="0">
                            <a:solidFill>
                              <a:schemeClr val="accent6"/>
                            </a:solidFill>
                            <a:latin typeface="Cambria Math" panose="02040503050406030204" pitchFamily="18" charset="0"/>
                          </a:rPr>
                        </m:ctrlPr>
                      </m:fPr>
                      <m:num>
                        <m:r>
                          <a:rPr lang="en-GB" sz="2200" b="1" i="0">
                            <a:solidFill>
                              <a:schemeClr val="accent6"/>
                            </a:solidFill>
                            <a:latin typeface="Cambria Math" panose="02040503050406030204" pitchFamily="18" charset="0"/>
                          </a:rPr>
                          <m:t>𝟗</m:t>
                        </m:r>
                      </m:num>
                      <m:den>
                        <m:r>
                          <a:rPr lang="en-GB" sz="2200" b="1" i="0">
                            <a:solidFill>
                              <a:schemeClr val="accent6"/>
                            </a:solidFill>
                            <a:latin typeface="Cambria Math" panose="02040503050406030204" pitchFamily="18" charset="0"/>
                          </a:rPr>
                          <m:t>𝟓𝟎</m:t>
                        </m:r>
                      </m:den>
                    </m:f>
                  </m:oMath>
                </a14:m>
                <a:endParaRPr lang="en-US" altLang="en-US" sz="2200" kern="0" dirty="0">
                  <a:solidFill>
                    <a:schemeClr val="accent6"/>
                  </a:solidFill>
                  <a:latin typeface="Raleway" pitchFamily="2" charset="0"/>
                  <a:cs typeface="Calibri" panose="020F0502020204030204" pitchFamily="34" charset="0"/>
                </a:endParaRPr>
              </a:p>
              <a:p>
                <a:pPr lvl="0" defTabSz="914400" eaLnBrk="1" fontAlgn="base" hangingPunct="1">
                  <a:lnSpc>
                    <a:spcPct val="90000"/>
                  </a:lnSpc>
                  <a:spcBef>
                    <a:spcPct val="20000"/>
                  </a:spcBef>
                  <a:spcAft>
                    <a:spcPct val="0"/>
                  </a:spcAft>
                  <a:buClr>
                    <a:srgbClr val="000000"/>
                  </a:buClr>
                  <a:buSzPct val="115000"/>
                  <a:defRPr/>
                </a:pPr>
                <a:r>
                  <a:rPr lang="en-US" altLang="en-US" sz="2200" kern="0" dirty="0">
                    <a:solidFill>
                      <a:schemeClr val="accent6"/>
                    </a:solidFill>
                    <a:latin typeface="Raleway" pitchFamily="2" charset="0"/>
                    <a:cs typeface="Calibri" panose="020F0502020204030204" pitchFamily="34" charset="0"/>
                  </a:rPr>
                  <a:t>	</a:t>
                </a:r>
              </a:p>
              <a:p>
                <a:pPr lvl="0" defTabSz="914400" eaLnBrk="1" fontAlgn="base" hangingPunct="1">
                  <a:lnSpc>
                    <a:spcPct val="90000"/>
                  </a:lnSpc>
                  <a:spcBef>
                    <a:spcPct val="20000"/>
                  </a:spcBef>
                  <a:spcAft>
                    <a:spcPct val="0"/>
                  </a:spcAft>
                  <a:buClr>
                    <a:srgbClr val="000000"/>
                  </a:buClr>
                  <a:buSzPct val="115000"/>
                  <a:defRPr/>
                </a:pPr>
                <a:r>
                  <a:rPr lang="en-US" altLang="en-US" sz="2200" kern="0" dirty="0">
                    <a:solidFill>
                      <a:schemeClr val="accent6"/>
                    </a:solidFill>
                    <a:latin typeface="Raleway" pitchFamily="2" charset="0"/>
                    <a:cs typeface="Calibri" panose="020F0502020204030204" pitchFamily="34" charset="0"/>
                  </a:rPr>
                  <a:t>9 can be divided by 3, but 50 cannot be divided by 3 so </a:t>
                </a:r>
                <a14:m>
                  <m:oMath xmlns:m="http://schemas.openxmlformats.org/officeDocument/2006/math">
                    <m:f>
                      <m:fPr>
                        <m:ctrlPr>
                          <a:rPr lang="en-GB" sz="2200" b="1" i="1">
                            <a:solidFill>
                              <a:schemeClr val="accent6"/>
                            </a:solidFill>
                            <a:latin typeface="Cambria Math" panose="02040503050406030204" pitchFamily="18" charset="0"/>
                          </a:rPr>
                        </m:ctrlPr>
                      </m:fPr>
                      <m:num>
                        <m:r>
                          <a:rPr lang="en-GB" sz="2200" b="1" i="0">
                            <a:solidFill>
                              <a:schemeClr val="accent6"/>
                            </a:solidFill>
                            <a:latin typeface="Cambria Math" panose="02040503050406030204" pitchFamily="18" charset="0"/>
                          </a:rPr>
                          <m:t>𝟗</m:t>
                        </m:r>
                      </m:num>
                      <m:den>
                        <m:r>
                          <a:rPr lang="en-GB" sz="2200" b="1" i="0">
                            <a:solidFill>
                              <a:schemeClr val="accent6"/>
                            </a:solidFill>
                            <a:latin typeface="Cambria Math" panose="02040503050406030204" pitchFamily="18" charset="0"/>
                          </a:rPr>
                          <m:t>𝟓𝟎</m:t>
                        </m:r>
                      </m:den>
                    </m:f>
                  </m:oMath>
                </a14:m>
                <a:r>
                  <a:rPr lang="en-US" altLang="en-US" sz="2200" kern="0" dirty="0">
                    <a:solidFill>
                      <a:schemeClr val="accent6"/>
                    </a:solidFill>
                    <a:latin typeface="Raleway" pitchFamily="2" charset="0"/>
                    <a:cs typeface="Calibri" panose="020F0502020204030204" pitchFamily="34" charset="0"/>
                  </a:rPr>
                  <a:t> is the smallest fraction possible in this case.</a:t>
                </a:r>
              </a:p>
            </p:txBody>
          </p:sp>
        </mc:Choice>
        <mc:Fallback xmlns="">
          <p:sp>
            <p:nvSpPr>
              <p:cNvPr id="3" name="Rectangle 3">
                <a:extLst>
                  <a:ext uri="{FF2B5EF4-FFF2-40B4-BE49-F238E27FC236}">
                    <a16:creationId xmlns:a16="http://schemas.microsoft.com/office/drawing/2014/main" id="{8D77F1DB-C560-4887-87FF-DF64C93D4565}"/>
                  </a:ext>
                </a:extLst>
              </p:cNvPr>
              <p:cNvSpPr>
                <a:spLocks noRot="1" noChangeAspect="1" noMove="1" noResize="1" noEditPoints="1" noAdjustHandles="1" noChangeArrowheads="1" noChangeShapeType="1" noTextEdit="1"/>
              </p:cNvSpPr>
              <p:nvPr/>
            </p:nvSpPr>
            <p:spPr bwMode="auto">
              <a:xfrm>
                <a:off x="629497" y="1926080"/>
                <a:ext cx="11193518" cy="2205408"/>
              </a:xfrm>
              <a:prstGeom prst="rect">
                <a:avLst/>
              </a:prstGeom>
              <a:blipFill>
                <a:blip r:embed="rId2"/>
                <a:stretch>
                  <a:fillRect l="-708" t="-3315" b="-781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pic>
        <p:nvPicPr>
          <p:cNvPr id="4" name="Picture 3">
            <a:extLst>
              <a:ext uri="{FF2B5EF4-FFF2-40B4-BE49-F238E27FC236}">
                <a16:creationId xmlns:a16="http://schemas.microsoft.com/office/drawing/2014/main" id="{843FBC9B-FAEB-4740-87B7-BDC647D871FB}"/>
              </a:ext>
            </a:extLst>
          </p:cNvPr>
          <p:cNvPicPr>
            <a:picLocks noChangeAspect="1"/>
          </p:cNvPicPr>
          <p:nvPr/>
        </p:nvPicPr>
        <p:blipFill>
          <a:blip r:embed="rId3"/>
          <a:stretch>
            <a:fillRect/>
          </a:stretch>
        </p:blipFill>
        <p:spPr>
          <a:xfrm>
            <a:off x="9896036" y="5255466"/>
            <a:ext cx="2113717" cy="1425221"/>
          </a:xfrm>
          <a:prstGeom prst="rect">
            <a:avLst/>
          </a:prstGeom>
        </p:spPr>
      </p:pic>
    </p:spTree>
    <p:extLst>
      <p:ext uri="{BB962C8B-B14F-4D97-AF65-F5344CB8AC3E}">
        <p14:creationId xmlns:p14="http://schemas.microsoft.com/office/powerpoint/2010/main" val="244657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9730-BE95-DB42-B1D6-1BFA0C9B89E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53B5251-B7DA-BB46-8A08-A67FAA06863A}"/>
              </a:ext>
            </a:extLst>
          </p:cNvPr>
          <p:cNvSpPr>
            <a:spLocks noGrp="1"/>
          </p:cNvSpPr>
          <p:nvPr>
            <p:ph idx="1"/>
          </p:nvPr>
        </p:nvSpPr>
        <p:spPr/>
        <p:txBody>
          <a:bodyPr/>
          <a:lstStyle/>
          <a:p>
            <a:endParaRPr lang="en-US"/>
          </a:p>
        </p:txBody>
      </p:sp>
      <p:pic>
        <p:nvPicPr>
          <p:cNvPr id="4" name="Picture 2" descr="Tailor Made Fiji Holidays 2020/2021 | Discover the World">
            <a:extLst>
              <a:ext uri="{FF2B5EF4-FFF2-40B4-BE49-F238E27FC236}">
                <a16:creationId xmlns:a16="http://schemas.microsoft.com/office/drawing/2014/main" id="{D6D8F9AA-37EE-764E-A7FD-EE0303516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 y="-1"/>
            <a:ext cx="12192001" cy="68636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227B40-DC32-1F44-902A-B12FE5092950}"/>
              </a:ext>
            </a:extLst>
          </p:cNvPr>
          <p:cNvSpPr txBox="1"/>
          <p:nvPr/>
        </p:nvSpPr>
        <p:spPr>
          <a:xfrm>
            <a:off x="382870" y="5720811"/>
            <a:ext cx="3724096"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Raleway" panose="020B0604020202020204" charset="0"/>
                <a:ea typeface="+mn-ea"/>
                <a:cs typeface="+mn-cs"/>
              </a:rPr>
              <a:t>Take a Break </a:t>
            </a:r>
            <a:endParaRPr kumimoji="0" lang="en-GB" sz="4400" b="1" i="0" u="none" strike="noStrike" kern="1200" cap="none" spc="0" normalizeH="0" baseline="0" noProof="0" dirty="0">
              <a:ln>
                <a:noFill/>
              </a:ln>
              <a:solidFill>
                <a:srgbClr val="FFFFFF"/>
              </a:solidFill>
              <a:effectLst/>
              <a:uLnTx/>
              <a:uFillTx/>
              <a:latin typeface="Raleway" panose="020B0604020202020204" charset="0"/>
              <a:ea typeface="+mn-ea"/>
              <a:cs typeface="+mn-cs"/>
            </a:endParaRPr>
          </a:p>
        </p:txBody>
      </p:sp>
    </p:spTree>
    <p:extLst>
      <p:ext uri="{BB962C8B-B14F-4D97-AF65-F5344CB8AC3E}">
        <p14:creationId xmlns:p14="http://schemas.microsoft.com/office/powerpoint/2010/main" val="761296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646366" y="2910549"/>
            <a:ext cx="7681311" cy="2363237"/>
          </a:xfrm>
        </p:spPr>
        <p:txBody>
          <a:bodyPr>
            <a:normAutofit/>
          </a:bodyPr>
          <a:lstStyle/>
          <a:p>
            <a:pPr algn="ctr" rtl="1"/>
            <a:r>
              <a:rPr lang="en-US" dirty="0">
                <a:solidFill>
                  <a:srgbClr val="003366"/>
                </a:solidFill>
                <a:latin typeface="Raleway" panose="020B0503030101060003" pitchFamily="34" charset="0"/>
              </a:rPr>
              <a:t>Equivalent forms</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83066" y="5611369"/>
            <a:ext cx="1498126" cy="1010145"/>
          </a:xfrm>
          <a:prstGeom prst="rect">
            <a:avLst/>
          </a:prstGeom>
        </p:spPr>
      </p:pic>
    </p:spTree>
    <p:extLst>
      <p:ext uri="{BB962C8B-B14F-4D97-AF65-F5344CB8AC3E}">
        <p14:creationId xmlns:p14="http://schemas.microsoft.com/office/powerpoint/2010/main" val="583794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45AA-5364-43B9-A14E-7EB58C9B5077}"/>
              </a:ext>
            </a:extLst>
          </p:cNvPr>
          <p:cNvSpPr>
            <a:spLocks noGrp="1"/>
          </p:cNvSpPr>
          <p:nvPr>
            <p:ph type="title"/>
          </p:nvPr>
        </p:nvSpPr>
        <p:spPr/>
        <p:txBody>
          <a:bodyPr/>
          <a:lstStyle/>
          <a:p>
            <a:r>
              <a:rPr lang="en-GB" dirty="0"/>
              <a:t>Equivalent forms </a:t>
            </a:r>
          </a:p>
        </p:txBody>
      </p:sp>
      <p:sp>
        <p:nvSpPr>
          <p:cNvPr id="3" name="Content Placeholder 2">
            <a:extLst>
              <a:ext uri="{FF2B5EF4-FFF2-40B4-BE49-F238E27FC236}">
                <a16:creationId xmlns:a16="http://schemas.microsoft.com/office/drawing/2014/main" id="{12ECD5ED-6540-4D43-BB9A-F9E6D06A50D4}"/>
              </a:ext>
            </a:extLst>
          </p:cNvPr>
          <p:cNvSpPr>
            <a:spLocks noGrp="1"/>
          </p:cNvSpPr>
          <p:nvPr>
            <p:ph idx="1"/>
          </p:nvPr>
        </p:nvSpPr>
        <p:spPr>
          <a:xfrm>
            <a:off x="838200" y="1690688"/>
            <a:ext cx="10515600" cy="4351338"/>
          </a:xfrm>
        </p:spPr>
        <p:txBody>
          <a:bodyPr/>
          <a:lstStyle/>
          <a:p>
            <a:pPr marL="0" indent="0">
              <a:buNone/>
            </a:pPr>
            <a:r>
              <a:rPr lang="en-GB" sz="2400" dirty="0"/>
              <a:t>We have now looked at three different ways of representing </a:t>
            </a:r>
            <a:r>
              <a:rPr lang="en-GB" sz="2400" b="1" dirty="0"/>
              <a:t>part of a whole:</a:t>
            </a:r>
            <a:r>
              <a:rPr lang="en-GB" sz="2400" dirty="0"/>
              <a:t> </a:t>
            </a:r>
            <a:r>
              <a:rPr lang="en-GB" sz="2400" b="1" dirty="0"/>
              <a:t>decimals</a:t>
            </a:r>
            <a:r>
              <a:rPr lang="en-GB" sz="2400" dirty="0"/>
              <a:t>, </a:t>
            </a:r>
            <a:r>
              <a:rPr lang="en-GB" sz="2400" b="1" dirty="0"/>
              <a:t>percentages</a:t>
            </a:r>
            <a:r>
              <a:rPr lang="en-GB" sz="2400" dirty="0"/>
              <a:t> and </a:t>
            </a:r>
            <a:r>
              <a:rPr lang="en-GB" sz="2400" b="1" dirty="0"/>
              <a:t>fractions</a:t>
            </a:r>
            <a:r>
              <a:rPr lang="en-GB" sz="2400" dirty="0"/>
              <a:t>. The graphic below gives a summary of how to calculate from one to the others. </a:t>
            </a:r>
          </a:p>
          <a:p>
            <a:pPr marL="0" indent="0">
              <a:buNone/>
            </a:pPr>
            <a:endParaRPr lang="en-GB" dirty="0"/>
          </a:p>
        </p:txBody>
      </p:sp>
      <p:pic>
        <p:nvPicPr>
          <p:cNvPr id="5" name="Picture 4">
            <a:extLst>
              <a:ext uri="{FF2B5EF4-FFF2-40B4-BE49-F238E27FC236}">
                <a16:creationId xmlns:a16="http://schemas.microsoft.com/office/drawing/2014/main" id="{D214DE51-12A2-40D7-AD4A-53763176F10F}"/>
              </a:ext>
            </a:extLst>
          </p:cNvPr>
          <p:cNvPicPr>
            <a:picLocks noChangeAspect="1"/>
          </p:cNvPicPr>
          <p:nvPr/>
        </p:nvPicPr>
        <p:blipFill>
          <a:blip r:embed="rId2"/>
          <a:stretch>
            <a:fillRect/>
          </a:stretch>
        </p:blipFill>
        <p:spPr>
          <a:xfrm>
            <a:off x="1057656" y="3016251"/>
            <a:ext cx="9436974" cy="3308492"/>
          </a:xfrm>
          <a:prstGeom prst="rect">
            <a:avLst/>
          </a:prstGeom>
        </p:spPr>
      </p:pic>
      <p:pic>
        <p:nvPicPr>
          <p:cNvPr id="6" name="Picture 5">
            <a:extLst>
              <a:ext uri="{FF2B5EF4-FFF2-40B4-BE49-F238E27FC236}">
                <a16:creationId xmlns:a16="http://schemas.microsoft.com/office/drawing/2014/main" id="{0379869F-D727-44EC-A10A-0E56AFE47AF1}"/>
              </a:ext>
            </a:extLst>
          </p:cNvPr>
          <p:cNvPicPr>
            <a:picLocks noChangeAspect="1"/>
          </p:cNvPicPr>
          <p:nvPr/>
        </p:nvPicPr>
        <p:blipFill>
          <a:blip r:embed="rId3"/>
          <a:stretch>
            <a:fillRect/>
          </a:stretch>
        </p:blipFill>
        <p:spPr>
          <a:xfrm>
            <a:off x="10198523" y="5418863"/>
            <a:ext cx="1848400" cy="1246325"/>
          </a:xfrm>
          <a:prstGeom prst="rect">
            <a:avLst/>
          </a:prstGeom>
        </p:spPr>
      </p:pic>
    </p:spTree>
    <p:extLst>
      <p:ext uri="{BB962C8B-B14F-4D97-AF65-F5344CB8AC3E}">
        <p14:creationId xmlns:p14="http://schemas.microsoft.com/office/powerpoint/2010/main" val="323677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6DA3-1155-4B83-86A6-3E677C4AEFC8}"/>
              </a:ext>
            </a:extLst>
          </p:cNvPr>
          <p:cNvSpPr>
            <a:spLocks noGrp="1"/>
          </p:cNvSpPr>
          <p:nvPr>
            <p:ph type="title"/>
          </p:nvPr>
        </p:nvSpPr>
        <p:spPr/>
        <p:txBody>
          <a:bodyPr/>
          <a:lstStyle/>
          <a:p>
            <a:r>
              <a:rPr lang="en-GB" dirty="0"/>
              <a:t>Practice </a:t>
            </a:r>
          </a:p>
        </p:txBody>
      </p:sp>
      <p:pic>
        <p:nvPicPr>
          <p:cNvPr id="9" name="Picture 8">
            <a:extLst>
              <a:ext uri="{FF2B5EF4-FFF2-40B4-BE49-F238E27FC236}">
                <a16:creationId xmlns:a16="http://schemas.microsoft.com/office/drawing/2014/main" id="{D215F89B-7852-4198-9D52-A015ED9EC6CB}"/>
              </a:ext>
            </a:extLst>
          </p:cNvPr>
          <p:cNvPicPr>
            <a:picLocks noChangeAspect="1"/>
          </p:cNvPicPr>
          <p:nvPr/>
        </p:nvPicPr>
        <p:blipFill>
          <a:blip r:embed="rId3"/>
          <a:stretch>
            <a:fillRect/>
          </a:stretch>
        </p:blipFill>
        <p:spPr>
          <a:xfrm>
            <a:off x="1320855" y="4251072"/>
            <a:ext cx="1985556" cy="781049"/>
          </a:xfrm>
          <a:prstGeom prst="rect">
            <a:avLst/>
          </a:prstGeom>
        </p:spPr>
      </p:pic>
      <p:pic>
        <p:nvPicPr>
          <p:cNvPr id="11" name="Picture 10">
            <a:extLst>
              <a:ext uri="{FF2B5EF4-FFF2-40B4-BE49-F238E27FC236}">
                <a16:creationId xmlns:a16="http://schemas.microsoft.com/office/drawing/2014/main" id="{71EC83D3-312F-49DF-8554-3041A2AB3F92}"/>
              </a:ext>
            </a:extLst>
          </p:cNvPr>
          <p:cNvPicPr>
            <a:picLocks noChangeAspect="1"/>
          </p:cNvPicPr>
          <p:nvPr/>
        </p:nvPicPr>
        <p:blipFill>
          <a:blip r:embed="rId4"/>
          <a:stretch>
            <a:fillRect/>
          </a:stretch>
        </p:blipFill>
        <p:spPr>
          <a:xfrm>
            <a:off x="1339498" y="5054601"/>
            <a:ext cx="1962150" cy="723900"/>
          </a:xfrm>
          <a:prstGeom prst="rect">
            <a:avLst/>
          </a:prstGeom>
        </p:spPr>
      </p:pic>
      <p:pic>
        <p:nvPicPr>
          <p:cNvPr id="13" name="Picture 12">
            <a:extLst>
              <a:ext uri="{FF2B5EF4-FFF2-40B4-BE49-F238E27FC236}">
                <a16:creationId xmlns:a16="http://schemas.microsoft.com/office/drawing/2014/main" id="{22403320-1141-41BB-BB49-719F888A4CF0}"/>
              </a:ext>
            </a:extLst>
          </p:cNvPr>
          <p:cNvPicPr>
            <a:picLocks noChangeAspect="1"/>
          </p:cNvPicPr>
          <p:nvPr/>
        </p:nvPicPr>
        <p:blipFill>
          <a:blip r:embed="rId5"/>
          <a:stretch>
            <a:fillRect/>
          </a:stretch>
        </p:blipFill>
        <p:spPr>
          <a:xfrm>
            <a:off x="1339497" y="5778501"/>
            <a:ext cx="1952625" cy="751010"/>
          </a:xfrm>
          <a:prstGeom prst="rect">
            <a:avLst/>
          </a:prstGeom>
        </p:spPr>
      </p:pic>
      <p:pic>
        <p:nvPicPr>
          <p:cNvPr id="15" name="Picture 14">
            <a:extLst>
              <a:ext uri="{FF2B5EF4-FFF2-40B4-BE49-F238E27FC236}">
                <a16:creationId xmlns:a16="http://schemas.microsoft.com/office/drawing/2014/main" id="{213467C1-D690-4794-8F3C-28D9BE0052EF}"/>
              </a:ext>
            </a:extLst>
          </p:cNvPr>
          <p:cNvPicPr>
            <a:picLocks noChangeAspect="1"/>
          </p:cNvPicPr>
          <p:nvPr/>
        </p:nvPicPr>
        <p:blipFill>
          <a:blip r:embed="rId6"/>
          <a:stretch>
            <a:fillRect/>
          </a:stretch>
        </p:blipFill>
        <p:spPr>
          <a:xfrm>
            <a:off x="1315685" y="3478214"/>
            <a:ext cx="1990725" cy="781050"/>
          </a:xfrm>
          <a:prstGeom prst="rect">
            <a:avLst/>
          </a:prstGeom>
        </p:spPr>
      </p:pic>
      <p:graphicFrame>
        <p:nvGraphicFramePr>
          <p:cNvPr id="20" name="Table 20">
            <a:extLst>
              <a:ext uri="{FF2B5EF4-FFF2-40B4-BE49-F238E27FC236}">
                <a16:creationId xmlns:a16="http://schemas.microsoft.com/office/drawing/2014/main" id="{9A10CD57-507E-4A8A-B1E1-7175D2C2B809}"/>
              </a:ext>
            </a:extLst>
          </p:cNvPr>
          <p:cNvGraphicFramePr>
            <a:graphicFrameLocks noGrp="1"/>
          </p:cNvGraphicFramePr>
          <p:nvPr>
            <p:extLst>
              <p:ext uri="{D42A27DB-BD31-4B8C-83A1-F6EECF244321}">
                <p14:modId xmlns:p14="http://schemas.microsoft.com/office/powerpoint/2010/main" val="3378543181"/>
              </p:ext>
            </p:extLst>
          </p:nvPr>
        </p:nvGraphicFramePr>
        <p:xfrm>
          <a:off x="3292122" y="2717428"/>
          <a:ext cx="6191250" cy="3827040"/>
        </p:xfrm>
        <a:graphic>
          <a:graphicData uri="http://schemas.openxmlformats.org/drawingml/2006/table">
            <a:tbl>
              <a:tblPr firstRow="1" bandRow="1">
                <a:tableStyleId>{5C22544A-7EE6-4342-B048-85BDC9FD1C3A}</a:tableStyleId>
              </a:tblPr>
              <a:tblGrid>
                <a:gridCol w="2063750">
                  <a:extLst>
                    <a:ext uri="{9D8B030D-6E8A-4147-A177-3AD203B41FA5}">
                      <a16:colId xmlns:a16="http://schemas.microsoft.com/office/drawing/2014/main" val="3877778697"/>
                    </a:ext>
                  </a:extLst>
                </a:gridCol>
                <a:gridCol w="2063750">
                  <a:extLst>
                    <a:ext uri="{9D8B030D-6E8A-4147-A177-3AD203B41FA5}">
                      <a16:colId xmlns:a16="http://schemas.microsoft.com/office/drawing/2014/main" val="1784447716"/>
                    </a:ext>
                  </a:extLst>
                </a:gridCol>
                <a:gridCol w="2063750">
                  <a:extLst>
                    <a:ext uri="{9D8B030D-6E8A-4147-A177-3AD203B41FA5}">
                      <a16:colId xmlns:a16="http://schemas.microsoft.com/office/drawing/2014/main" val="659762482"/>
                    </a:ext>
                  </a:extLst>
                </a:gridCol>
              </a:tblGrid>
              <a:tr h="765408">
                <a:tc>
                  <a:txBody>
                    <a:bodyPr/>
                    <a:lstStyle/>
                    <a:p>
                      <a:r>
                        <a:rPr lang="en-GB" b="1" dirty="0">
                          <a:latin typeface="Raleway" pitchFamily="2" charset="0"/>
                        </a:rPr>
                        <a:t>Fraction</a:t>
                      </a:r>
                    </a:p>
                  </a:txBody>
                  <a:tcPr/>
                </a:tc>
                <a:tc>
                  <a:txBody>
                    <a:bodyPr/>
                    <a:lstStyle/>
                    <a:p>
                      <a:r>
                        <a:rPr lang="en-GB" dirty="0">
                          <a:latin typeface="Raleway" pitchFamily="2" charset="0"/>
                        </a:rPr>
                        <a:t>Decimal</a:t>
                      </a:r>
                    </a:p>
                  </a:txBody>
                  <a:tcPr/>
                </a:tc>
                <a:tc>
                  <a:txBody>
                    <a:bodyPr/>
                    <a:lstStyle/>
                    <a:p>
                      <a:r>
                        <a:rPr lang="en-GB" dirty="0">
                          <a:latin typeface="Raleway" pitchFamily="2" charset="0"/>
                        </a:rPr>
                        <a:t>Percentage</a:t>
                      </a:r>
                    </a:p>
                  </a:txBody>
                  <a:tcPr/>
                </a:tc>
                <a:extLst>
                  <a:ext uri="{0D108BD9-81ED-4DB2-BD59-A6C34878D82A}">
                    <a16:rowId xmlns:a16="http://schemas.microsoft.com/office/drawing/2014/main" val="3357489414"/>
                  </a:ext>
                </a:extLst>
              </a:tr>
              <a:tr h="765408">
                <a:tc>
                  <a:txBody>
                    <a:bodyPr/>
                    <a:lstStyle/>
                    <a:p>
                      <a:endParaRPr lang="en-GB" dirty="0"/>
                    </a:p>
                  </a:txBody>
                  <a:tcPr/>
                </a:tc>
                <a:tc>
                  <a:txBody>
                    <a:bodyPr/>
                    <a:lstStyle/>
                    <a:p>
                      <a:r>
                        <a:rPr lang="en-GB" dirty="0">
                          <a:latin typeface="Raleway" pitchFamily="2" charset="0"/>
                        </a:rPr>
                        <a:t>0.3</a:t>
                      </a:r>
                    </a:p>
                  </a:txBody>
                  <a:tcPr/>
                </a:tc>
                <a:tc>
                  <a:txBody>
                    <a:bodyPr/>
                    <a:lstStyle/>
                    <a:p>
                      <a:endParaRPr lang="en-GB" dirty="0"/>
                    </a:p>
                  </a:txBody>
                  <a:tcPr/>
                </a:tc>
                <a:extLst>
                  <a:ext uri="{0D108BD9-81ED-4DB2-BD59-A6C34878D82A}">
                    <a16:rowId xmlns:a16="http://schemas.microsoft.com/office/drawing/2014/main" val="2444747355"/>
                  </a:ext>
                </a:extLst>
              </a:tr>
              <a:tr h="765408">
                <a:tc>
                  <a:txBody>
                    <a:bodyPr/>
                    <a:lstStyle/>
                    <a:p>
                      <a:endParaRPr lang="en-GB" dirty="0"/>
                    </a:p>
                  </a:txBody>
                  <a:tcPr/>
                </a:tc>
                <a:tc>
                  <a:txBody>
                    <a:bodyPr/>
                    <a:lstStyle/>
                    <a:p>
                      <a:endParaRPr lang="en-GB" dirty="0"/>
                    </a:p>
                  </a:txBody>
                  <a:tcPr/>
                </a:tc>
                <a:tc>
                  <a:txBody>
                    <a:bodyPr/>
                    <a:lstStyle/>
                    <a:p>
                      <a:r>
                        <a:rPr lang="en-GB" dirty="0">
                          <a:latin typeface="Raleway" pitchFamily="2" charset="0"/>
                        </a:rPr>
                        <a:t>60%</a:t>
                      </a:r>
                    </a:p>
                  </a:txBody>
                  <a:tcPr/>
                </a:tc>
                <a:extLst>
                  <a:ext uri="{0D108BD9-81ED-4DB2-BD59-A6C34878D82A}">
                    <a16:rowId xmlns:a16="http://schemas.microsoft.com/office/drawing/2014/main" val="2727816382"/>
                  </a:ext>
                </a:extLst>
              </a:tr>
              <a:tr h="765408">
                <a:tc>
                  <a:txBody>
                    <a:bodyPr/>
                    <a:lstStyle/>
                    <a:p>
                      <a:r>
                        <a:rPr lang="en-GB" dirty="0">
                          <a:latin typeface="Raleway" pitchFamily="2" charset="0"/>
                        </a:rPr>
                        <a:t>1/10</a:t>
                      </a:r>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1067732937"/>
                  </a:ext>
                </a:extLst>
              </a:tr>
              <a:tr h="765408">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244502942"/>
                  </a:ext>
                </a:extLst>
              </a:tr>
            </a:tbl>
          </a:graphicData>
        </a:graphic>
      </p:graphicFrame>
      <p:sp>
        <p:nvSpPr>
          <p:cNvPr id="3" name="TextBox 2">
            <a:extLst>
              <a:ext uri="{FF2B5EF4-FFF2-40B4-BE49-F238E27FC236}">
                <a16:creationId xmlns:a16="http://schemas.microsoft.com/office/drawing/2014/main" id="{D1294A4C-5D2C-44F1-8659-8735912CF704}"/>
              </a:ext>
            </a:extLst>
          </p:cNvPr>
          <p:cNvSpPr txBox="1"/>
          <p:nvPr/>
        </p:nvSpPr>
        <p:spPr>
          <a:xfrm>
            <a:off x="838200" y="1735163"/>
            <a:ext cx="8645172" cy="430887"/>
          </a:xfrm>
          <a:prstGeom prst="rect">
            <a:avLst/>
          </a:prstGeom>
          <a:noFill/>
        </p:spPr>
        <p:txBody>
          <a:bodyPr wrap="square" rtlCol="0">
            <a:spAutoFit/>
          </a:bodyPr>
          <a:lstStyle/>
          <a:p>
            <a:r>
              <a:rPr lang="en-GB" sz="2200" dirty="0">
                <a:solidFill>
                  <a:schemeClr val="accent6"/>
                </a:solidFill>
                <a:latin typeface="Raleway" pitchFamily="2" charset="0"/>
              </a:rPr>
              <a:t>Complete the table with the correct form of the shaded squares. </a:t>
            </a:r>
          </a:p>
        </p:txBody>
      </p:sp>
      <p:pic>
        <p:nvPicPr>
          <p:cNvPr id="10" name="Picture 9">
            <a:extLst>
              <a:ext uri="{FF2B5EF4-FFF2-40B4-BE49-F238E27FC236}">
                <a16:creationId xmlns:a16="http://schemas.microsoft.com/office/drawing/2014/main" id="{42867121-1015-4A0A-BAB5-9F4F7A40AF52}"/>
              </a:ext>
            </a:extLst>
          </p:cNvPr>
          <p:cNvPicPr>
            <a:picLocks noChangeAspect="1"/>
          </p:cNvPicPr>
          <p:nvPr/>
        </p:nvPicPr>
        <p:blipFill>
          <a:blip r:embed="rId7"/>
          <a:stretch>
            <a:fillRect/>
          </a:stretch>
        </p:blipFill>
        <p:spPr>
          <a:xfrm>
            <a:off x="9962943" y="5307504"/>
            <a:ext cx="2113717" cy="1425221"/>
          </a:xfrm>
          <a:prstGeom prst="rect">
            <a:avLst/>
          </a:prstGeom>
        </p:spPr>
      </p:pic>
    </p:spTree>
    <p:extLst>
      <p:ext uri="{BB962C8B-B14F-4D97-AF65-F5344CB8AC3E}">
        <p14:creationId xmlns:p14="http://schemas.microsoft.com/office/powerpoint/2010/main" val="422649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1EEE-F697-4272-ADDB-D7ABA02F47E5}"/>
              </a:ext>
            </a:extLst>
          </p:cNvPr>
          <p:cNvSpPr>
            <a:spLocks noGrp="1"/>
          </p:cNvSpPr>
          <p:nvPr>
            <p:ph type="title"/>
          </p:nvPr>
        </p:nvSpPr>
        <p:spPr>
          <a:xfrm>
            <a:off x="838200" y="211667"/>
            <a:ext cx="10515600" cy="1325563"/>
          </a:xfrm>
        </p:spPr>
        <p:txBody>
          <a:bodyPr/>
          <a:lstStyle/>
          <a:p>
            <a:r>
              <a:rPr lang="en-GB" dirty="0"/>
              <a:t>Summary of common equivalent forms </a:t>
            </a:r>
          </a:p>
        </p:txBody>
      </p:sp>
      <p:pic>
        <p:nvPicPr>
          <p:cNvPr id="8" name="Picture 7">
            <a:extLst>
              <a:ext uri="{FF2B5EF4-FFF2-40B4-BE49-F238E27FC236}">
                <a16:creationId xmlns:a16="http://schemas.microsoft.com/office/drawing/2014/main" id="{6A6FEE96-8891-427A-8120-DE9ADD462365}"/>
              </a:ext>
            </a:extLst>
          </p:cNvPr>
          <p:cNvPicPr>
            <a:picLocks noChangeAspect="1"/>
          </p:cNvPicPr>
          <p:nvPr/>
        </p:nvPicPr>
        <p:blipFill>
          <a:blip r:embed="rId3"/>
          <a:stretch>
            <a:fillRect/>
          </a:stretch>
        </p:blipFill>
        <p:spPr>
          <a:xfrm>
            <a:off x="3114907" y="1632077"/>
            <a:ext cx="4699273" cy="4600497"/>
          </a:xfrm>
          <a:prstGeom prst="rect">
            <a:avLst/>
          </a:prstGeom>
        </p:spPr>
      </p:pic>
      <p:pic>
        <p:nvPicPr>
          <p:cNvPr id="5" name="Picture 4">
            <a:extLst>
              <a:ext uri="{FF2B5EF4-FFF2-40B4-BE49-F238E27FC236}">
                <a16:creationId xmlns:a16="http://schemas.microsoft.com/office/drawing/2014/main" id="{DE943163-AF72-4DC8-BBE8-E1171EA8E6ED}"/>
              </a:ext>
            </a:extLst>
          </p:cNvPr>
          <p:cNvPicPr>
            <a:picLocks noChangeAspect="1"/>
          </p:cNvPicPr>
          <p:nvPr/>
        </p:nvPicPr>
        <p:blipFill>
          <a:blip r:embed="rId4"/>
          <a:stretch>
            <a:fillRect/>
          </a:stretch>
        </p:blipFill>
        <p:spPr>
          <a:xfrm>
            <a:off x="10169912" y="5420724"/>
            <a:ext cx="1862143" cy="1255592"/>
          </a:xfrm>
          <a:prstGeom prst="rect">
            <a:avLst/>
          </a:prstGeom>
        </p:spPr>
      </p:pic>
    </p:spTree>
    <p:extLst>
      <p:ext uri="{BB962C8B-B14F-4D97-AF65-F5344CB8AC3E}">
        <p14:creationId xmlns:p14="http://schemas.microsoft.com/office/powerpoint/2010/main" val="3787029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662132" y="3005142"/>
            <a:ext cx="7681311" cy="2363237"/>
          </a:xfrm>
        </p:spPr>
        <p:txBody>
          <a:bodyPr>
            <a:normAutofit/>
          </a:bodyPr>
          <a:lstStyle/>
          <a:p>
            <a:pPr algn="ctr" rtl="1"/>
            <a:r>
              <a:rPr lang="en-US" dirty="0">
                <a:solidFill>
                  <a:srgbClr val="003366"/>
                </a:solidFill>
                <a:latin typeface="Raleway" panose="020B0503030101060003" pitchFamily="34" charset="0"/>
              </a:rPr>
              <a:t>Using percentages in the retail sector </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83066" y="5611369"/>
            <a:ext cx="1498126" cy="1010145"/>
          </a:xfrm>
          <a:prstGeom prst="rect">
            <a:avLst/>
          </a:prstGeom>
        </p:spPr>
      </p:pic>
    </p:spTree>
    <p:extLst>
      <p:ext uri="{BB962C8B-B14F-4D97-AF65-F5344CB8AC3E}">
        <p14:creationId xmlns:p14="http://schemas.microsoft.com/office/powerpoint/2010/main" val="99596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B9A2F8-37C2-418B-AF7B-3FC4F3CEAA72}"/>
              </a:ext>
            </a:extLst>
          </p:cNvPr>
          <p:cNvSpPr>
            <a:spLocks noGrp="1"/>
          </p:cNvSpPr>
          <p:nvPr>
            <p:ph type="title"/>
          </p:nvPr>
        </p:nvSpPr>
        <p:spPr>
          <a:xfrm>
            <a:off x="838200" y="365125"/>
            <a:ext cx="10515600" cy="1325563"/>
          </a:xfrm>
        </p:spPr>
        <p:txBody>
          <a:bodyPr/>
          <a:lstStyle/>
          <a:p>
            <a:r>
              <a:rPr lang="en-GB" dirty="0"/>
              <a:t>What is the retail sector? </a:t>
            </a:r>
          </a:p>
        </p:txBody>
      </p:sp>
      <p:sp>
        <p:nvSpPr>
          <p:cNvPr id="5" name="Content Placeholder 2">
            <a:extLst>
              <a:ext uri="{FF2B5EF4-FFF2-40B4-BE49-F238E27FC236}">
                <a16:creationId xmlns:a16="http://schemas.microsoft.com/office/drawing/2014/main" id="{BA89BD30-CF96-42EB-8D5B-C92313C62274}"/>
              </a:ext>
            </a:extLst>
          </p:cNvPr>
          <p:cNvSpPr>
            <a:spLocks noGrp="1"/>
          </p:cNvSpPr>
          <p:nvPr>
            <p:ph idx="1"/>
          </p:nvPr>
        </p:nvSpPr>
        <p:spPr>
          <a:xfrm>
            <a:off x="838200" y="1953269"/>
            <a:ext cx="9688551" cy="3482051"/>
          </a:xfrm>
        </p:spPr>
        <p:txBody>
          <a:bodyPr/>
          <a:lstStyle/>
          <a:p>
            <a:pPr marL="0" indent="0">
              <a:buNone/>
            </a:pPr>
            <a:r>
              <a:rPr lang="en-GB" dirty="0"/>
              <a:t>The retail sector includes any business or individual involved with </a:t>
            </a:r>
            <a:r>
              <a:rPr lang="en-GB" b="1" dirty="0"/>
              <a:t>selling products directly to consumers</a:t>
            </a:r>
            <a:r>
              <a:rPr lang="en-GB" dirty="0"/>
              <a:t>. The retail sector includes shops, department stores, supermarkets, market stalls, door-to-door sales people and internet retailers. </a:t>
            </a:r>
            <a:endParaRPr lang="en-GB" dirty="0">
              <a:solidFill>
                <a:srgbClr val="0563C1"/>
              </a:solidFill>
              <a:hlinkClick r:id="rId2">
                <a:extLst>
                  <a:ext uri="{A12FA001-AC4F-418D-AE19-62706E023703}">
                    <ahyp:hlinkClr xmlns:ahyp="http://schemas.microsoft.com/office/drawing/2018/hyperlinkcolor" val="tx"/>
                  </a:ext>
                </a:extLst>
              </a:hlinkClick>
            </a:endParaRPr>
          </a:p>
        </p:txBody>
      </p:sp>
      <p:pic>
        <p:nvPicPr>
          <p:cNvPr id="6" name="Picture 5">
            <a:extLst>
              <a:ext uri="{FF2B5EF4-FFF2-40B4-BE49-F238E27FC236}">
                <a16:creationId xmlns:a16="http://schemas.microsoft.com/office/drawing/2014/main" id="{735A7D4E-DBA6-42E3-8E61-A69EAE4B98A5}"/>
              </a:ext>
            </a:extLst>
          </p:cNvPr>
          <p:cNvPicPr>
            <a:picLocks noChangeAspect="1"/>
          </p:cNvPicPr>
          <p:nvPr/>
        </p:nvPicPr>
        <p:blipFill>
          <a:blip r:embed="rId3"/>
          <a:stretch>
            <a:fillRect/>
          </a:stretch>
        </p:blipFill>
        <p:spPr>
          <a:xfrm>
            <a:off x="10038521" y="5307676"/>
            <a:ext cx="1862771" cy="1256015"/>
          </a:xfrm>
          <a:prstGeom prst="rect">
            <a:avLst/>
          </a:prstGeom>
        </p:spPr>
      </p:pic>
      <p:sp>
        <p:nvSpPr>
          <p:cNvPr id="3" name="TextBox 2">
            <a:extLst>
              <a:ext uri="{FF2B5EF4-FFF2-40B4-BE49-F238E27FC236}">
                <a16:creationId xmlns:a16="http://schemas.microsoft.com/office/drawing/2014/main" id="{191787E0-C024-96E6-CBEF-DF54EE5EF22C}"/>
              </a:ext>
            </a:extLst>
          </p:cNvPr>
          <p:cNvSpPr txBox="1"/>
          <p:nvPr/>
        </p:nvSpPr>
        <p:spPr>
          <a:xfrm>
            <a:off x="-167508" y="6563691"/>
            <a:ext cx="4534556" cy="246221"/>
          </a:xfrm>
          <a:prstGeom prst="rect">
            <a:avLst/>
          </a:prstGeom>
          <a:noFill/>
        </p:spPr>
        <p:txBody>
          <a:bodyPr wrap="square">
            <a:spAutoFit/>
          </a:bodyPr>
          <a:lstStyle/>
          <a:p>
            <a:pPr marL="0" indent="0" algn="r">
              <a:buNone/>
            </a:pPr>
            <a:r>
              <a:rPr lang="en-GB" sz="1000" dirty="0">
                <a:solidFill>
                  <a:schemeClr val="accent6"/>
                </a:solidFill>
                <a:hlinkClick r:id="rId2">
                  <a:extLst>
                    <a:ext uri="{A12FA001-AC4F-418D-AE19-62706E023703}">
                      <ahyp:hlinkClr xmlns:ahyp="http://schemas.microsoft.com/office/drawing/2018/hyperlinkcolor" val="tx"/>
                    </a:ext>
                  </a:extLst>
                </a:hlinkClick>
              </a:rPr>
              <a:t>https://researchbriefings.files.parliament.uk/documents/SN06186/SN06186.pdf</a:t>
            </a:r>
          </a:p>
        </p:txBody>
      </p:sp>
    </p:spTree>
    <p:extLst>
      <p:ext uri="{BB962C8B-B14F-4D97-AF65-F5344CB8AC3E}">
        <p14:creationId xmlns:p14="http://schemas.microsoft.com/office/powerpoint/2010/main" val="62740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064F6F-E844-4E8D-B88C-E8972241BE1A}"/>
              </a:ext>
            </a:extLst>
          </p:cNvPr>
          <p:cNvPicPr>
            <a:picLocks noChangeAspect="1"/>
          </p:cNvPicPr>
          <p:nvPr/>
        </p:nvPicPr>
        <p:blipFill>
          <a:blip r:embed="rId2"/>
          <a:stretch>
            <a:fillRect/>
          </a:stretch>
        </p:blipFill>
        <p:spPr>
          <a:xfrm>
            <a:off x="10038521" y="5307676"/>
            <a:ext cx="1862771" cy="1256015"/>
          </a:xfrm>
          <a:prstGeom prst="rect">
            <a:avLst/>
          </a:prstGeom>
        </p:spPr>
      </p:pic>
      <p:sp>
        <p:nvSpPr>
          <p:cNvPr id="4" name="Title 1">
            <a:extLst>
              <a:ext uri="{FF2B5EF4-FFF2-40B4-BE49-F238E27FC236}">
                <a16:creationId xmlns:a16="http://schemas.microsoft.com/office/drawing/2014/main" id="{025ACDED-EAE7-4224-855F-DD7F82D34A6F}"/>
              </a:ext>
            </a:extLst>
          </p:cNvPr>
          <p:cNvSpPr>
            <a:spLocks noGrp="1"/>
          </p:cNvSpPr>
          <p:nvPr>
            <p:ph type="title"/>
          </p:nvPr>
        </p:nvSpPr>
        <p:spPr>
          <a:xfrm>
            <a:off x="838200" y="499132"/>
            <a:ext cx="9496097" cy="1325563"/>
          </a:xfrm>
        </p:spPr>
        <p:txBody>
          <a:bodyPr/>
          <a:lstStyle/>
          <a:p>
            <a:r>
              <a:rPr lang="en-GB" dirty="0"/>
              <a:t>How many of these famous retailers do you know?</a:t>
            </a:r>
          </a:p>
        </p:txBody>
      </p:sp>
      <p:pic>
        <p:nvPicPr>
          <p:cNvPr id="11" name="Picture 10">
            <a:extLst>
              <a:ext uri="{FF2B5EF4-FFF2-40B4-BE49-F238E27FC236}">
                <a16:creationId xmlns:a16="http://schemas.microsoft.com/office/drawing/2014/main" id="{0A778D37-DF05-4A3F-BD7F-1ABC3ED7B372}"/>
              </a:ext>
            </a:extLst>
          </p:cNvPr>
          <p:cNvPicPr>
            <a:picLocks noChangeAspect="1"/>
          </p:cNvPicPr>
          <p:nvPr/>
        </p:nvPicPr>
        <p:blipFill>
          <a:blip r:embed="rId3"/>
          <a:stretch>
            <a:fillRect/>
          </a:stretch>
        </p:blipFill>
        <p:spPr>
          <a:xfrm>
            <a:off x="3113690" y="2309471"/>
            <a:ext cx="5439104" cy="3814783"/>
          </a:xfrm>
          <a:prstGeom prst="rect">
            <a:avLst/>
          </a:prstGeom>
        </p:spPr>
      </p:pic>
    </p:spTree>
    <p:extLst>
      <p:ext uri="{BB962C8B-B14F-4D97-AF65-F5344CB8AC3E}">
        <p14:creationId xmlns:p14="http://schemas.microsoft.com/office/powerpoint/2010/main" val="144150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821D-5827-4D95-AD72-6864BB591982}"/>
              </a:ext>
            </a:extLst>
          </p:cNvPr>
          <p:cNvSpPr>
            <a:spLocks noGrp="1"/>
          </p:cNvSpPr>
          <p:nvPr>
            <p:ph type="title"/>
          </p:nvPr>
        </p:nvSpPr>
        <p:spPr/>
        <p:txBody>
          <a:bodyPr>
            <a:normAutofit/>
          </a:bodyPr>
          <a:lstStyle/>
          <a:p>
            <a:r>
              <a:rPr lang="en-GB" dirty="0">
                <a:solidFill>
                  <a:srgbClr val="FFC000"/>
                </a:solidFill>
                <a:latin typeface="ARU Raisonne DemiBold" panose="020B0503040202040103"/>
              </a:rPr>
              <a:t>Based on ‘turnover’, can you guess which is the largest retailer in the UK?  </a:t>
            </a:r>
          </a:p>
        </p:txBody>
      </p:sp>
      <p:pic>
        <p:nvPicPr>
          <p:cNvPr id="4" name="Picture 3">
            <a:extLst>
              <a:ext uri="{FF2B5EF4-FFF2-40B4-BE49-F238E27FC236}">
                <a16:creationId xmlns:a16="http://schemas.microsoft.com/office/drawing/2014/main" id="{EAE89AEB-EDD0-485C-91C1-39E29E9EFDCD}"/>
              </a:ext>
            </a:extLst>
          </p:cNvPr>
          <p:cNvPicPr>
            <a:picLocks noChangeAspect="1"/>
          </p:cNvPicPr>
          <p:nvPr/>
        </p:nvPicPr>
        <p:blipFill>
          <a:blip r:embed="rId3"/>
          <a:stretch>
            <a:fillRect/>
          </a:stretch>
        </p:blipFill>
        <p:spPr>
          <a:xfrm>
            <a:off x="10038521" y="5307676"/>
            <a:ext cx="1862771" cy="1256015"/>
          </a:xfrm>
          <a:prstGeom prst="rect">
            <a:avLst/>
          </a:prstGeom>
        </p:spPr>
      </p:pic>
      <p:pic>
        <p:nvPicPr>
          <p:cNvPr id="8" name="Content Placeholder 4">
            <a:extLst>
              <a:ext uri="{FF2B5EF4-FFF2-40B4-BE49-F238E27FC236}">
                <a16:creationId xmlns:a16="http://schemas.microsoft.com/office/drawing/2014/main" id="{4B2FBA52-D53E-41A1-8113-B73414020E4A}"/>
              </a:ext>
            </a:extLst>
          </p:cNvPr>
          <p:cNvPicPr>
            <a:picLocks noGrp="1" noChangeAspect="1"/>
          </p:cNvPicPr>
          <p:nvPr>
            <p:ph idx="1"/>
          </p:nvPr>
        </p:nvPicPr>
        <p:blipFill>
          <a:blip r:embed="rId4"/>
          <a:stretch>
            <a:fillRect/>
          </a:stretch>
        </p:blipFill>
        <p:spPr>
          <a:xfrm>
            <a:off x="2084833" y="1936154"/>
            <a:ext cx="6620256" cy="4627537"/>
          </a:xfrm>
        </p:spPr>
      </p:pic>
    </p:spTree>
    <p:extLst>
      <p:ext uri="{BB962C8B-B14F-4D97-AF65-F5344CB8AC3E}">
        <p14:creationId xmlns:p14="http://schemas.microsoft.com/office/powerpoint/2010/main" val="220520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530"/>
            <a:ext cx="12945035" cy="8663734"/>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879878" y="3106953"/>
            <a:ext cx="5747719" cy="2363237"/>
          </a:xfrm>
        </p:spPr>
        <p:txBody>
          <a:bodyPr>
            <a:normAutofit/>
          </a:bodyPr>
          <a:lstStyle/>
          <a:p>
            <a:pPr algn="ctr" rtl="1"/>
            <a:r>
              <a:rPr lang="en-US" dirty="0">
                <a:solidFill>
                  <a:srgbClr val="003366"/>
                </a:solidFill>
                <a:latin typeface="Raleway"/>
              </a:rPr>
              <a:t>Homework review/week 3 recap</a:t>
            </a:r>
            <a:endParaRPr lang="en-GB" dirty="0">
              <a:solidFill>
                <a:srgbClr val="003366"/>
              </a:solidFill>
              <a:latin typeface="Raleway"/>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0963940" y="5583717"/>
            <a:ext cx="1498126" cy="1010145"/>
          </a:xfrm>
          <a:prstGeom prst="rect">
            <a:avLst/>
          </a:prstGeom>
        </p:spPr>
      </p:pic>
    </p:spTree>
    <p:extLst>
      <p:ext uri="{BB962C8B-B14F-4D97-AF65-F5344CB8AC3E}">
        <p14:creationId xmlns:p14="http://schemas.microsoft.com/office/powerpoint/2010/main" val="3729829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670A-4ADE-42CA-A47D-43A299B69F3A}"/>
              </a:ext>
            </a:extLst>
          </p:cNvPr>
          <p:cNvSpPr>
            <a:spLocks noGrp="1"/>
          </p:cNvSpPr>
          <p:nvPr>
            <p:ph type="title"/>
          </p:nvPr>
        </p:nvSpPr>
        <p:spPr/>
        <p:txBody>
          <a:bodyPr/>
          <a:lstStyle/>
          <a:p>
            <a:r>
              <a:rPr lang="en-GB" dirty="0"/>
              <a:t>Key figures</a:t>
            </a:r>
          </a:p>
        </p:txBody>
      </p:sp>
      <p:sp>
        <p:nvSpPr>
          <p:cNvPr id="3" name="Content Placeholder 2">
            <a:extLst>
              <a:ext uri="{FF2B5EF4-FFF2-40B4-BE49-F238E27FC236}">
                <a16:creationId xmlns:a16="http://schemas.microsoft.com/office/drawing/2014/main" id="{0CB4F907-8D22-448A-AEF0-E80F8066EF67}"/>
              </a:ext>
            </a:extLst>
          </p:cNvPr>
          <p:cNvSpPr>
            <a:spLocks noGrp="1"/>
          </p:cNvSpPr>
          <p:nvPr>
            <p:ph idx="1"/>
          </p:nvPr>
        </p:nvSpPr>
        <p:spPr>
          <a:xfrm>
            <a:off x="751573" y="1562680"/>
            <a:ext cx="10515600" cy="4807931"/>
          </a:xfrm>
        </p:spPr>
        <p:txBody>
          <a:bodyPr>
            <a:normAutofit fontScale="92500" lnSpcReduction="20000"/>
          </a:bodyPr>
          <a:lstStyle/>
          <a:p>
            <a:r>
              <a:rPr lang="en-GB" dirty="0"/>
              <a:t>Retail sector economic output was </a:t>
            </a:r>
            <a:r>
              <a:rPr lang="en-GB" b="1" dirty="0"/>
              <a:t>£97.0 billion </a:t>
            </a:r>
            <a:r>
              <a:rPr lang="en-GB" dirty="0"/>
              <a:t>in 2020, </a:t>
            </a:r>
          </a:p>
          <a:p>
            <a:pPr marL="0" indent="0">
              <a:buNone/>
            </a:pPr>
            <a:r>
              <a:rPr lang="en-GB" dirty="0"/>
              <a:t>5.0% of the UK’s total economic output and a 2.5% fall on 2019</a:t>
            </a:r>
          </a:p>
          <a:p>
            <a:pPr marL="0" indent="0">
              <a:buNone/>
            </a:pPr>
            <a:endParaRPr lang="en-GB" dirty="0"/>
          </a:p>
          <a:p>
            <a:r>
              <a:rPr lang="en-GB" dirty="0"/>
              <a:t>There were </a:t>
            </a:r>
            <a:r>
              <a:rPr lang="en-GB" b="1" dirty="0"/>
              <a:t>3.0 million jobs </a:t>
            </a:r>
            <a:r>
              <a:rPr lang="en-GB" dirty="0"/>
              <a:t>in the retail sector in 2019</a:t>
            </a:r>
          </a:p>
          <a:p>
            <a:pPr marL="0" indent="0">
              <a:buNone/>
            </a:pPr>
            <a:endParaRPr lang="en-GB" dirty="0"/>
          </a:p>
          <a:p>
            <a:r>
              <a:rPr lang="en-GB" dirty="0"/>
              <a:t>There were </a:t>
            </a:r>
            <a:r>
              <a:rPr lang="en-GB" b="1" dirty="0"/>
              <a:t>310,000 retail businesses </a:t>
            </a:r>
            <a:r>
              <a:rPr lang="en-GB" dirty="0"/>
              <a:t>as of 1 January 2020</a:t>
            </a:r>
          </a:p>
          <a:p>
            <a:pPr marL="0" indent="0">
              <a:buNone/>
            </a:pPr>
            <a:endParaRPr lang="en-GB" dirty="0"/>
          </a:p>
          <a:p>
            <a:r>
              <a:rPr lang="en-GB" dirty="0"/>
              <a:t>For every pound spent in 2020: </a:t>
            </a:r>
          </a:p>
          <a:p>
            <a:pPr lvl="1">
              <a:buFont typeface="Wingdings" panose="05000000000000000000" pitchFamily="2" charset="2"/>
              <a:buChar char="Ø"/>
            </a:pPr>
            <a:r>
              <a:rPr lang="en-GB" b="1" dirty="0"/>
              <a:t>41</a:t>
            </a:r>
            <a:r>
              <a:rPr lang="en-GB" dirty="0"/>
              <a:t> pence was spent in food shops </a:t>
            </a:r>
          </a:p>
          <a:p>
            <a:pPr lvl="1">
              <a:buFont typeface="Wingdings" panose="05000000000000000000" pitchFamily="2" charset="2"/>
              <a:buChar char="Ø"/>
            </a:pPr>
            <a:r>
              <a:rPr lang="en-GB" b="1" dirty="0"/>
              <a:t>9</a:t>
            </a:r>
            <a:r>
              <a:rPr lang="en-GB" dirty="0"/>
              <a:t> pence was spent in clothing shops </a:t>
            </a:r>
          </a:p>
          <a:p>
            <a:pPr lvl="1">
              <a:buFont typeface="Wingdings" panose="05000000000000000000" pitchFamily="2" charset="2"/>
              <a:buChar char="Ø"/>
            </a:pPr>
            <a:r>
              <a:rPr lang="en-GB" b="1" dirty="0"/>
              <a:t>8</a:t>
            </a:r>
            <a:r>
              <a:rPr lang="en-GB" dirty="0"/>
              <a:t> pence was spent on automotive fuel </a:t>
            </a:r>
          </a:p>
          <a:p>
            <a:pPr lvl="1">
              <a:buFont typeface="Wingdings" panose="05000000000000000000" pitchFamily="2" charset="2"/>
              <a:buChar char="Ø"/>
            </a:pPr>
            <a:r>
              <a:rPr lang="en-GB" b="1" dirty="0"/>
              <a:t>8</a:t>
            </a:r>
            <a:r>
              <a:rPr lang="en-GB" dirty="0"/>
              <a:t> pence was spent in household goods shops (including electronics and furniture stores)</a:t>
            </a:r>
          </a:p>
          <a:p>
            <a:pPr marL="457200" lvl="1" indent="0">
              <a:buNone/>
            </a:pPr>
            <a:endParaRPr lang="en-GB" sz="700" dirty="0"/>
          </a:p>
        </p:txBody>
      </p:sp>
      <p:pic>
        <p:nvPicPr>
          <p:cNvPr id="4" name="Picture 3">
            <a:extLst>
              <a:ext uri="{FF2B5EF4-FFF2-40B4-BE49-F238E27FC236}">
                <a16:creationId xmlns:a16="http://schemas.microsoft.com/office/drawing/2014/main" id="{72EA7B51-8D36-49DF-912E-F6F51B2D874F}"/>
              </a:ext>
            </a:extLst>
          </p:cNvPr>
          <p:cNvPicPr>
            <a:picLocks noChangeAspect="1"/>
          </p:cNvPicPr>
          <p:nvPr/>
        </p:nvPicPr>
        <p:blipFill>
          <a:blip r:embed="rId2"/>
          <a:stretch>
            <a:fillRect/>
          </a:stretch>
        </p:blipFill>
        <p:spPr>
          <a:xfrm>
            <a:off x="9976625" y="5256819"/>
            <a:ext cx="1991575" cy="1342864"/>
          </a:xfrm>
          <a:prstGeom prst="rect">
            <a:avLst/>
          </a:prstGeom>
        </p:spPr>
      </p:pic>
      <p:sp>
        <p:nvSpPr>
          <p:cNvPr id="6" name="TextBox 5">
            <a:extLst>
              <a:ext uri="{FF2B5EF4-FFF2-40B4-BE49-F238E27FC236}">
                <a16:creationId xmlns:a16="http://schemas.microsoft.com/office/drawing/2014/main" id="{6F1E54FD-D9CB-D489-D23B-C16974477DB6}"/>
              </a:ext>
            </a:extLst>
          </p:cNvPr>
          <p:cNvSpPr txBox="1"/>
          <p:nvPr/>
        </p:nvSpPr>
        <p:spPr>
          <a:xfrm>
            <a:off x="116271" y="6492875"/>
            <a:ext cx="6097314" cy="246221"/>
          </a:xfrm>
          <a:prstGeom prst="rect">
            <a:avLst/>
          </a:prstGeom>
          <a:noFill/>
        </p:spPr>
        <p:txBody>
          <a:bodyPr wrap="square">
            <a:spAutoFit/>
          </a:bodyPr>
          <a:lstStyle/>
          <a:p>
            <a:pPr marL="0" indent="0">
              <a:buNone/>
            </a:pPr>
            <a:r>
              <a:rPr lang="en-GB" sz="1000" dirty="0">
                <a:solidFill>
                  <a:schemeClr val="accent6"/>
                </a:solidFill>
              </a:rPr>
              <a:t>https://researchbriefings.files.parliament.uk/documents/SN06186/SN06186.pdf</a:t>
            </a:r>
          </a:p>
        </p:txBody>
      </p:sp>
    </p:spTree>
    <p:extLst>
      <p:ext uri="{BB962C8B-B14F-4D97-AF65-F5344CB8AC3E}">
        <p14:creationId xmlns:p14="http://schemas.microsoft.com/office/powerpoint/2010/main" val="384036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F089C-70B6-4368-8921-F0554E64163B}"/>
              </a:ext>
            </a:extLst>
          </p:cNvPr>
          <p:cNvSpPr>
            <a:spLocks noGrp="1"/>
          </p:cNvSpPr>
          <p:nvPr>
            <p:ph type="title"/>
          </p:nvPr>
        </p:nvSpPr>
        <p:spPr>
          <a:xfrm>
            <a:off x="838200" y="528676"/>
            <a:ext cx="10515600" cy="1325563"/>
          </a:xfrm>
        </p:spPr>
        <p:txBody>
          <a:bodyPr/>
          <a:lstStyle/>
          <a:p>
            <a:r>
              <a:rPr lang="en-GB" dirty="0"/>
              <a:t>A common formula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CB1060-65B1-47F0-8F3F-FCA6C56A2572}"/>
                  </a:ext>
                </a:extLst>
              </p:cNvPr>
              <p:cNvSpPr>
                <a:spLocks noGrp="1"/>
              </p:cNvSpPr>
              <p:nvPr>
                <p:ph idx="1"/>
              </p:nvPr>
            </p:nvSpPr>
            <p:spPr>
              <a:xfrm>
                <a:off x="838200" y="1749386"/>
                <a:ext cx="10280904" cy="4678846"/>
              </a:xfrm>
            </p:spPr>
            <p:txBody>
              <a:bodyPr>
                <a:normAutofit/>
              </a:bodyPr>
              <a:lstStyle/>
              <a:p>
                <a:pPr marL="0" indent="0">
                  <a:buNone/>
                </a:pPr>
                <a:r>
                  <a:rPr lang="en-GB" sz="2400" dirty="0"/>
                  <a:t>What do different retailers have in common? </a:t>
                </a:r>
              </a:p>
              <a:p>
                <a:pPr marL="0" indent="0">
                  <a:buNone/>
                </a:pPr>
                <a:endParaRPr lang="en-GB" sz="2400" dirty="0"/>
              </a:p>
              <a:p>
                <a:pPr marL="0" indent="0">
                  <a:buNone/>
                </a:pPr>
                <a:r>
                  <a:rPr lang="en-GB" sz="2200" dirty="0"/>
                  <a:t>Whether it’s shoes, diamonds or hamburgers, retailers need to make money on the goods they sell. </a:t>
                </a:r>
                <a:r>
                  <a:rPr lang="en-GB" sz="2200" dirty="0">
                    <a:latin typeface="Raleway" pitchFamily="2" charset="0"/>
                  </a:rPr>
                  <a:t>The price at which a retail business purchases merchandise is known as the </a:t>
                </a:r>
                <a:r>
                  <a:rPr lang="en-GB" sz="2200" b="1" dirty="0">
                    <a:latin typeface="Raleway" pitchFamily="2" charset="0"/>
                  </a:rPr>
                  <a:t>unit cost</a:t>
                </a:r>
                <a:r>
                  <a:rPr lang="en-GB" sz="2200" dirty="0">
                    <a:latin typeface="Raleway" pitchFamily="2" charset="0"/>
                  </a:rPr>
                  <a:t>. The retailer then sells the product at a higher price. This is known as the </a:t>
                </a:r>
                <a:r>
                  <a:rPr lang="en-GB" sz="2200" b="1" dirty="0">
                    <a:latin typeface="Raleway" pitchFamily="2" charset="0"/>
                  </a:rPr>
                  <a:t>selling price</a:t>
                </a:r>
                <a:r>
                  <a:rPr lang="en-GB" sz="2200" dirty="0">
                    <a:latin typeface="Raleway" pitchFamily="2" charset="0"/>
                  </a:rPr>
                  <a:t>. The difference between the selling price and the unit cost is known as the </a:t>
                </a:r>
                <a:r>
                  <a:rPr lang="en-GB" sz="2200" b="1" dirty="0">
                    <a:latin typeface="Raleway" pitchFamily="2" charset="0"/>
                  </a:rPr>
                  <a:t>markup</a:t>
                </a:r>
                <a:r>
                  <a:rPr lang="en-GB" sz="2200" dirty="0">
                    <a:latin typeface="Raleway" pitchFamily="2" charset="0"/>
                  </a:rPr>
                  <a:t>. In </a:t>
                </a:r>
                <a:r>
                  <a:rPr lang="en-GB" sz="2200" dirty="0"/>
                  <a:t>order to compare the amount of markup between products, a </a:t>
                </a:r>
                <a:r>
                  <a:rPr lang="en-GB" sz="2200" b="1" dirty="0"/>
                  <a:t>markup rate </a:t>
                </a:r>
                <a:r>
                  <a:rPr lang="en-GB" sz="2200" dirty="0"/>
                  <a:t>is used. </a:t>
                </a:r>
              </a:p>
              <a:p>
                <a:pPr marL="0" indent="0">
                  <a:buNone/>
                </a:pPr>
                <a:r>
                  <a:rPr lang="en-GB" sz="2600" dirty="0"/>
                  <a:t>	</a:t>
                </a:r>
              </a:p>
              <a:p>
                <a:pPr marL="0" indent="0">
                  <a:buNone/>
                </a:pPr>
                <a:r>
                  <a:rPr lang="en-GB" sz="2600" dirty="0"/>
                  <a:t>markup rate =    </a:t>
                </a:r>
                <a14:m>
                  <m:oMath xmlns:m="http://schemas.openxmlformats.org/officeDocument/2006/math">
                    <m:f>
                      <m:fPr>
                        <m:ctrlPr>
                          <a:rPr lang="en-GB" sz="3000" i="1">
                            <a:latin typeface="Cambria Math" panose="02040503050406030204" pitchFamily="18" charset="0"/>
                          </a:rPr>
                        </m:ctrlPr>
                      </m:fPr>
                      <m:num>
                        <m:r>
                          <a:rPr lang="en-GB" sz="3000" i="1">
                            <a:latin typeface="Cambria Math" panose="02040503050406030204" pitchFamily="18" charset="0"/>
                          </a:rPr>
                          <m:t>𝑚𝑎𝑟𝑘𝑢𝑝</m:t>
                        </m:r>
                        <m:r>
                          <a:rPr lang="en-GB" sz="3000" i="1">
                            <a:latin typeface="Cambria Math" panose="02040503050406030204" pitchFamily="18" charset="0"/>
                          </a:rPr>
                          <m:t> </m:t>
                        </m:r>
                        <m:r>
                          <a:rPr lang="en-GB" sz="3000" i="1">
                            <a:latin typeface="Cambria Math" panose="02040503050406030204" pitchFamily="18" charset="0"/>
                          </a:rPr>
                          <m:t>𝑣𝑎𝑙𝑢𝑒</m:t>
                        </m:r>
                      </m:num>
                      <m:den>
                        <m:r>
                          <a:rPr lang="en-GB" sz="3000" i="1">
                            <a:latin typeface="Cambria Math" panose="02040503050406030204" pitchFamily="18" charset="0"/>
                          </a:rPr>
                          <m:t>𝑢𝑛𝑖𝑡</m:t>
                        </m:r>
                        <m:r>
                          <a:rPr lang="en-GB" sz="3000" i="1">
                            <a:latin typeface="Cambria Math" panose="02040503050406030204" pitchFamily="18" charset="0"/>
                          </a:rPr>
                          <m:t> </m:t>
                        </m:r>
                        <m:r>
                          <a:rPr lang="en-GB" sz="3000" i="1">
                            <a:latin typeface="Cambria Math" panose="02040503050406030204" pitchFamily="18" charset="0"/>
                          </a:rPr>
                          <m:t>𝑐𝑜𝑠𝑡</m:t>
                        </m:r>
                      </m:den>
                    </m:f>
                  </m:oMath>
                </a14:m>
                <a:r>
                  <a:rPr lang="en-GB" dirty="0"/>
                  <a:t>     x 100</a:t>
                </a:r>
              </a:p>
              <a:p>
                <a:pPr marL="0" indent="0">
                  <a:buNone/>
                </a:pPr>
                <a:endParaRPr lang="en-GB" sz="2600" u="sng" dirty="0"/>
              </a:p>
            </p:txBody>
          </p:sp>
        </mc:Choice>
        <mc:Fallback xmlns="">
          <p:sp>
            <p:nvSpPr>
              <p:cNvPr id="3" name="Content Placeholder 2">
                <a:extLst>
                  <a:ext uri="{FF2B5EF4-FFF2-40B4-BE49-F238E27FC236}">
                    <a16:creationId xmlns:a16="http://schemas.microsoft.com/office/drawing/2014/main" id="{B5CB1060-65B1-47F0-8F3F-FCA6C56A2572}"/>
                  </a:ext>
                </a:extLst>
              </p:cNvPr>
              <p:cNvSpPr>
                <a:spLocks noGrp="1" noRot="1" noChangeAspect="1" noMove="1" noResize="1" noEditPoints="1" noAdjustHandles="1" noChangeArrowheads="1" noChangeShapeType="1" noTextEdit="1"/>
              </p:cNvSpPr>
              <p:nvPr>
                <p:ph idx="1"/>
              </p:nvPr>
            </p:nvSpPr>
            <p:spPr>
              <a:xfrm>
                <a:off x="838200" y="1749386"/>
                <a:ext cx="10280904" cy="4678846"/>
              </a:xfrm>
              <a:blipFill>
                <a:blip r:embed="rId2"/>
                <a:stretch>
                  <a:fillRect l="-1068" t="-1823" r="-652"/>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FB12C67E-BDE2-46D6-BE13-0E5BCB445AD5}"/>
              </a:ext>
            </a:extLst>
          </p:cNvPr>
          <p:cNvPicPr>
            <a:picLocks noChangeAspect="1"/>
          </p:cNvPicPr>
          <p:nvPr/>
        </p:nvPicPr>
        <p:blipFill>
          <a:blip r:embed="rId3"/>
          <a:stretch>
            <a:fillRect/>
          </a:stretch>
        </p:blipFill>
        <p:spPr>
          <a:xfrm>
            <a:off x="9909717" y="5220828"/>
            <a:ext cx="1991575" cy="1342864"/>
          </a:xfrm>
          <a:prstGeom prst="rect">
            <a:avLst/>
          </a:prstGeom>
        </p:spPr>
      </p:pic>
    </p:spTree>
    <p:extLst>
      <p:ext uri="{BB962C8B-B14F-4D97-AF65-F5344CB8AC3E}">
        <p14:creationId xmlns:p14="http://schemas.microsoft.com/office/powerpoint/2010/main" val="32766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4D57-7711-4B0F-8D72-56DE3CDD6540}"/>
              </a:ext>
            </a:extLst>
          </p:cNvPr>
          <p:cNvSpPr>
            <a:spLocks noGrp="1"/>
          </p:cNvSpPr>
          <p:nvPr>
            <p:ph type="title"/>
          </p:nvPr>
        </p:nvSpPr>
        <p:spPr/>
        <p:txBody>
          <a:bodyPr/>
          <a:lstStyle/>
          <a:p>
            <a:r>
              <a:rPr lang="en-GB" dirty="0"/>
              <a:t>Example</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B632620-922F-48B2-B755-6E5CA268D69F}"/>
                  </a:ext>
                </a:extLst>
              </p:cNvPr>
              <p:cNvSpPr>
                <a:spLocks noGrp="1"/>
              </p:cNvSpPr>
              <p:nvPr>
                <p:ph idx="1"/>
              </p:nvPr>
            </p:nvSpPr>
            <p:spPr>
              <a:xfrm>
                <a:off x="838200" y="1825625"/>
                <a:ext cx="10515600" cy="4351338"/>
              </a:xfrm>
            </p:spPr>
            <p:txBody>
              <a:bodyPr>
                <a:normAutofit/>
              </a:bodyPr>
              <a:lstStyle/>
              <a:p>
                <a:pPr marL="0" indent="0">
                  <a:buNone/>
                </a:pPr>
                <a:r>
                  <a:rPr lang="en-GB" sz="2600" dirty="0">
                    <a:latin typeface="Raleway" pitchFamily="2" charset="0"/>
                  </a:rPr>
                  <a:t>The </a:t>
                </a:r>
                <a:r>
                  <a:rPr lang="en-GB" sz="2600" b="1" dirty="0">
                    <a:latin typeface="Raleway" pitchFamily="2" charset="0"/>
                  </a:rPr>
                  <a:t>unit cost </a:t>
                </a:r>
                <a:r>
                  <a:rPr lang="en-GB" sz="2600" dirty="0">
                    <a:latin typeface="Raleway" pitchFamily="2" charset="0"/>
                  </a:rPr>
                  <a:t>of a two-litre bottle of coca cola from Sainsbury’s supermarket is £0.90p. It sells the coke to the customer for £1.60. The </a:t>
                </a:r>
                <a:r>
                  <a:rPr lang="en-GB" sz="2600" b="1" dirty="0">
                    <a:latin typeface="Raleway" pitchFamily="2" charset="0"/>
                  </a:rPr>
                  <a:t>markup value </a:t>
                </a:r>
                <a:r>
                  <a:rPr lang="en-GB" sz="2600" dirty="0">
                    <a:latin typeface="Raleway" pitchFamily="2" charset="0"/>
                  </a:rPr>
                  <a:t>is the </a:t>
                </a:r>
                <a:r>
                  <a:rPr lang="en-GB" sz="2600" b="1" dirty="0">
                    <a:latin typeface="Raleway" pitchFamily="2" charset="0"/>
                  </a:rPr>
                  <a:t>selling price minus the unit cost</a:t>
                </a:r>
                <a:r>
                  <a:rPr lang="en-GB" sz="2600" dirty="0">
                    <a:latin typeface="Raleway" pitchFamily="2" charset="0"/>
                  </a:rPr>
                  <a:t>. Therefore, the markup value would be £0.70p. </a:t>
                </a:r>
              </a:p>
              <a:p>
                <a:pPr marL="0" indent="0">
                  <a:buNone/>
                </a:pPr>
                <a:endParaRPr lang="en-GB" sz="2600" dirty="0">
                  <a:latin typeface="Raleway" pitchFamily="2" charset="0"/>
                </a:endParaRPr>
              </a:p>
              <a:p>
                <a:pPr marL="0" indent="0">
                  <a:buNone/>
                </a:pPr>
                <a:r>
                  <a:rPr lang="en-GB" sz="2600" dirty="0">
                    <a:latin typeface="Raleway" pitchFamily="2" charset="0"/>
                  </a:rPr>
                  <a:t>Markup rate = </a:t>
                </a:r>
                <a14:m>
                  <m:oMath xmlns:m="http://schemas.openxmlformats.org/officeDocument/2006/math">
                    <m:f>
                      <m:fPr>
                        <m:ctrlPr>
                          <a:rPr lang="en-GB" sz="26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GB" sz="2600" i="1">
                            <a:effectLst/>
                            <a:latin typeface="Cambria Math" panose="02040503050406030204" pitchFamily="18" charset="0"/>
                            <a:ea typeface="Calibri" panose="020F0502020204030204" pitchFamily="34" charset="0"/>
                            <a:cs typeface="Arial" panose="020B0604020202020204" pitchFamily="34" charset="0"/>
                          </a:rPr>
                          <m:t>0.7</m:t>
                        </m:r>
                      </m:num>
                      <m:den>
                        <m:r>
                          <a:rPr lang="en-GB" sz="2600" i="1">
                            <a:effectLst/>
                            <a:latin typeface="Cambria Math" panose="02040503050406030204" pitchFamily="18" charset="0"/>
                            <a:ea typeface="Calibri" panose="020F0502020204030204" pitchFamily="34" charset="0"/>
                            <a:cs typeface="Arial" panose="020B0604020202020204" pitchFamily="34" charset="0"/>
                          </a:rPr>
                          <m:t>0.9</m:t>
                        </m:r>
                      </m:den>
                    </m:f>
                  </m:oMath>
                </a14:m>
                <a:r>
                  <a:rPr lang="en-GB" sz="2600" dirty="0">
                    <a:effectLst/>
                    <a:latin typeface="Calibri" panose="020F0502020204030204" pitchFamily="34" charset="0"/>
                    <a:ea typeface="Calibri" panose="020F0502020204030204" pitchFamily="34" charset="0"/>
                    <a:cs typeface="Arial" panose="020B0604020202020204" pitchFamily="34" charset="0"/>
                  </a:rPr>
                  <a:t>   x 100</a:t>
                </a:r>
              </a:p>
              <a:p>
                <a:pPr marL="0" indent="0">
                  <a:buNone/>
                </a:pPr>
                <a:endParaRPr lang="en-GB" sz="2600" dirty="0">
                  <a:latin typeface="Raleway" pitchFamily="2" charset="0"/>
                </a:endParaRPr>
              </a:p>
              <a:p>
                <a:pPr marL="0" indent="0">
                  <a:buNone/>
                </a:pPr>
                <a:r>
                  <a:rPr lang="en-GB" sz="2600" dirty="0">
                    <a:latin typeface="Raleway" pitchFamily="2" charset="0"/>
                  </a:rPr>
                  <a:t>The markup rate on a bottle of coke sold at Sainsbury’s would therefore be 77.7%</a:t>
                </a:r>
              </a:p>
              <a:p>
                <a:pPr marL="0" indent="0">
                  <a:buNone/>
                </a:pPr>
                <a:endParaRPr lang="en-GB" sz="2600" dirty="0">
                  <a:latin typeface="Raleway" pitchFamily="2" charset="0"/>
                </a:endParaRPr>
              </a:p>
            </p:txBody>
          </p:sp>
        </mc:Choice>
        <mc:Fallback xmlns="">
          <p:sp>
            <p:nvSpPr>
              <p:cNvPr id="4" name="Content Placeholder 2">
                <a:extLst>
                  <a:ext uri="{FF2B5EF4-FFF2-40B4-BE49-F238E27FC236}">
                    <a16:creationId xmlns:a16="http://schemas.microsoft.com/office/drawing/2014/main" id="{1B632620-922F-48B2-B755-6E5CA268D69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196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CF3882B-55A8-42DD-8A43-81263917184F}"/>
              </a:ext>
            </a:extLst>
          </p:cNvPr>
          <p:cNvPicPr>
            <a:picLocks noChangeAspect="1"/>
          </p:cNvPicPr>
          <p:nvPr/>
        </p:nvPicPr>
        <p:blipFill>
          <a:blip r:embed="rId3"/>
          <a:stretch>
            <a:fillRect/>
          </a:stretch>
        </p:blipFill>
        <p:spPr>
          <a:xfrm>
            <a:off x="9909717" y="5220828"/>
            <a:ext cx="1991575" cy="1342864"/>
          </a:xfrm>
          <a:prstGeom prst="rect">
            <a:avLst/>
          </a:prstGeom>
        </p:spPr>
      </p:pic>
    </p:spTree>
    <p:extLst>
      <p:ext uri="{BB962C8B-B14F-4D97-AF65-F5344CB8AC3E}">
        <p14:creationId xmlns:p14="http://schemas.microsoft.com/office/powerpoint/2010/main" val="52869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57A2CD29-9A94-44CE-9A05-984676447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3357531"/>
            <a:ext cx="1593154" cy="21242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C03716-3C1F-4351-A21D-CE06597195F2}"/>
              </a:ext>
            </a:extLst>
          </p:cNvPr>
          <p:cNvSpPr>
            <a:spLocks noGrp="1"/>
          </p:cNvSpPr>
          <p:nvPr>
            <p:ph type="title"/>
          </p:nvPr>
        </p:nvSpPr>
        <p:spPr/>
        <p:txBody>
          <a:bodyPr/>
          <a:lstStyle/>
          <a:p>
            <a:r>
              <a:rPr lang="en-GB" dirty="0"/>
              <a:t>Guessing markup rate </a:t>
            </a:r>
          </a:p>
        </p:txBody>
      </p:sp>
      <p:sp>
        <p:nvSpPr>
          <p:cNvPr id="3" name="TextBox 2">
            <a:extLst>
              <a:ext uri="{FF2B5EF4-FFF2-40B4-BE49-F238E27FC236}">
                <a16:creationId xmlns:a16="http://schemas.microsoft.com/office/drawing/2014/main" id="{4EB73B0D-CC01-48FD-9965-26EA227BBBBB}"/>
              </a:ext>
            </a:extLst>
          </p:cNvPr>
          <p:cNvSpPr txBox="1"/>
          <p:nvPr/>
        </p:nvSpPr>
        <p:spPr>
          <a:xfrm>
            <a:off x="705494" y="1678942"/>
            <a:ext cx="10121002" cy="830997"/>
          </a:xfrm>
          <a:prstGeom prst="rect">
            <a:avLst/>
          </a:prstGeom>
          <a:noFill/>
        </p:spPr>
        <p:txBody>
          <a:bodyPr wrap="square" rtlCol="0">
            <a:spAutoFit/>
          </a:bodyPr>
          <a:lstStyle/>
          <a:p>
            <a:r>
              <a:rPr lang="en-GB" sz="2400" dirty="0">
                <a:solidFill>
                  <a:schemeClr val="accent6"/>
                </a:solidFill>
                <a:latin typeface="Raleway" pitchFamily="2" charset="0"/>
              </a:rPr>
              <a:t>Look at the following list of products. Put them in order of markup rate from highest to lowest</a:t>
            </a:r>
          </a:p>
        </p:txBody>
      </p:sp>
      <p:pic>
        <p:nvPicPr>
          <p:cNvPr id="6" name="Picture 5" descr="A container of popcorn&#10;&#10;Description automatically generated with low confidence">
            <a:extLst>
              <a:ext uri="{FF2B5EF4-FFF2-40B4-BE49-F238E27FC236}">
                <a16:creationId xmlns:a16="http://schemas.microsoft.com/office/drawing/2014/main" id="{E7302E9A-20D4-4F63-85A6-F143964671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95104" y="3192377"/>
            <a:ext cx="1885060" cy="2489408"/>
          </a:xfrm>
          <a:prstGeom prst="rect">
            <a:avLst/>
          </a:prstGeom>
        </p:spPr>
      </p:pic>
      <p:pic>
        <p:nvPicPr>
          <p:cNvPr id="1026" name="Picture 2" descr="See the source image">
            <a:extLst>
              <a:ext uri="{FF2B5EF4-FFF2-40B4-BE49-F238E27FC236}">
                <a16:creationId xmlns:a16="http://schemas.microsoft.com/office/drawing/2014/main" id="{58216962-3765-4AD1-B8F0-387183D67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768" y="3192377"/>
            <a:ext cx="2289359" cy="22893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ableware, dishware, glass&#10;&#10;Description automatically generated">
            <a:extLst>
              <a:ext uri="{FF2B5EF4-FFF2-40B4-BE49-F238E27FC236}">
                <a16:creationId xmlns:a16="http://schemas.microsoft.com/office/drawing/2014/main" id="{7114DB9A-C7A5-49E9-ADE3-E0CF1BCB647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44628" y="3357531"/>
            <a:ext cx="2115908" cy="2115908"/>
          </a:xfrm>
          <a:prstGeom prst="rect">
            <a:avLst/>
          </a:prstGeom>
        </p:spPr>
      </p:pic>
      <p:sp>
        <p:nvSpPr>
          <p:cNvPr id="9" name="TextBox 8">
            <a:extLst>
              <a:ext uri="{FF2B5EF4-FFF2-40B4-BE49-F238E27FC236}">
                <a16:creationId xmlns:a16="http://schemas.microsoft.com/office/drawing/2014/main" id="{A19F4F58-15B8-40E8-AAB9-0C82BDF518BC}"/>
              </a:ext>
            </a:extLst>
          </p:cNvPr>
          <p:cNvSpPr txBox="1"/>
          <p:nvPr/>
        </p:nvSpPr>
        <p:spPr>
          <a:xfrm>
            <a:off x="2667000" y="6858000"/>
            <a:ext cx="6858000" cy="230832"/>
          </a:xfrm>
          <a:prstGeom prst="rect">
            <a:avLst/>
          </a:prstGeom>
          <a:noFill/>
        </p:spPr>
        <p:txBody>
          <a:bodyPr wrap="square" rtlCol="0">
            <a:spAutoFit/>
          </a:bodyPr>
          <a:lstStyle/>
          <a:p>
            <a:r>
              <a:rPr lang="en-GB" sz="900">
                <a:hlinkClick r:id="rId7" tooltip="http://physics.stackexchange.com/questions/295478/why-can-i-see-a-diamond"/>
              </a:rPr>
              <a:t>This Photo</a:t>
            </a:r>
            <a:r>
              <a:rPr lang="en-GB" sz="900"/>
              <a:t> by Unknown Author is licensed under </a:t>
            </a:r>
            <a:r>
              <a:rPr lang="en-GB" sz="900">
                <a:hlinkClick r:id="rId8" tooltip="https://creativecommons.org/licenses/by-sa/3.0/"/>
              </a:rPr>
              <a:t>CC BY-SA</a:t>
            </a:r>
            <a:endParaRPr lang="en-GB" sz="900"/>
          </a:p>
        </p:txBody>
      </p:sp>
      <p:pic>
        <p:nvPicPr>
          <p:cNvPr id="10" name="Picture 9">
            <a:extLst>
              <a:ext uri="{FF2B5EF4-FFF2-40B4-BE49-F238E27FC236}">
                <a16:creationId xmlns:a16="http://schemas.microsoft.com/office/drawing/2014/main" id="{E2A9C908-3A23-4913-9157-F954734CBAA3}"/>
              </a:ext>
            </a:extLst>
          </p:cNvPr>
          <p:cNvPicPr>
            <a:picLocks noChangeAspect="1"/>
          </p:cNvPicPr>
          <p:nvPr/>
        </p:nvPicPr>
        <p:blipFill>
          <a:blip r:embed="rId9"/>
          <a:stretch>
            <a:fillRect/>
          </a:stretch>
        </p:blipFill>
        <p:spPr>
          <a:xfrm>
            <a:off x="10259510" y="5481736"/>
            <a:ext cx="1717288" cy="1157920"/>
          </a:xfrm>
          <a:prstGeom prst="rect">
            <a:avLst/>
          </a:prstGeom>
        </p:spPr>
      </p:pic>
    </p:spTree>
    <p:extLst>
      <p:ext uri="{BB962C8B-B14F-4D97-AF65-F5344CB8AC3E}">
        <p14:creationId xmlns:p14="http://schemas.microsoft.com/office/powerpoint/2010/main" val="3624777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BC06-BFD4-493B-B045-E24A7E158A12}"/>
              </a:ext>
            </a:extLst>
          </p:cNvPr>
          <p:cNvSpPr>
            <a:spLocks noGrp="1"/>
          </p:cNvSpPr>
          <p:nvPr>
            <p:ph type="title"/>
          </p:nvPr>
        </p:nvSpPr>
        <p:spPr>
          <a:xfrm>
            <a:off x="836676" y="766318"/>
            <a:ext cx="10515600" cy="1325563"/>
          </a:xfrm>
        </p:spPr>
        <p:txBody>
          <a:bodyPr>
            <a:normAutofit/>
          </a:bodyPr>
          <a:lstStyle/>
          <a:p>
            <a:r>
              <a:rPr lang="en-GB" dirty="0"/>
              <a:t>Why are some markup rates so high? </a:t>
            </a:r>
          </a:p>
        </p:txBody>
      </p:sp>
      <p:sp>
        <p:nvSpPr>
          <p:cNvPr id="9" name="TextBox 8">
            <a:extLst>
              <a:ext uri="{FF2B5EF4-FFF2-40B4-BE49-F238E27FC236}">
                <a16:creationId xmlns:a16="http://schemas.microsoft.com/office/drawing/2014/main" id="{B51D1BBC-76F3-42BD-AF6A-0A7B4ABB9B41}"/>
              </a:ext>
            </a:extLst>
          </p:cNvPr>
          <p:cNvSpPr txBox="1"/>
          <p:nvPr/>
        </p:nvSpPr>
        <p:spPr>
          <a:xfrm>
            <a:off x="1181505" y="2206442"/>
            <a:ext cx="7730001" cy="430887"/>
          </a:xfrm>
          <a:prstGeom prst="rect">
            <a:avLst/>
          </a:prstGeom>
          <a:noFill/>
        </p:spPr>
        <p:txBody>
          <a:bodyPr wrap="none" rtlCol="0">
            <a:spAutoFit/>
          </a:bodyPr>
          <a:lstStyle/>
          <a:p>
            <a:pPr marL="342900" indent="-342900">
              <a:buFont typeface="Arial" panose="020B0604020202020204" pitchFamily="34" charset="0"/>
              <a:buChar char="•"/>
            </a:pPr>
            <a:r>
              <a:rPr lang="en-GB" sz="2200" dirty="0">
                <a:solidFill>
                  <a:schemeClr val="accent6"/>
                </a:solidFill>
                <a:latin typeface="Raleway" pitchFamily="2" charset="0"/>
              </a:rPr>
              <a:t>Consumer demand due to popular brands e.g. iPhone </a:t>
            </a:r>
          </a:p>
        </p:txBody>
      </p:sp>
      <p:sp>
        <p:nvSpPr>
          <p:cNvPr id="10" name="TextBox 9">
            <a:extLst>
              <a:ext uri="{FF2B5EF4-FFF2-40B4-BE49-F238E27FC236}">
                <a16:creationId xmlns:a16="http://schemas.microsoft.com/office/drawing/2014/main" id="{D4704BBE-C613-4120-ABC0-F281D5B4059B}"/>
              </a:ext>
            </a:extLst>
          </p:cNvPr>
          <p:cNvSpPr txBox="1"/>
          <p:nvPr/>
        </p:nvSpPr>
        <p:spPr>
          <a:xfrm>
            <a:off x="1168561" y="2973359"/>
            <a:ext cx="8669361" cy="430887"/>
          </a:xfrm>
          <a:prstGeom prst="rect">
            <a:avLst/>
          </a:prstGeom>
          <a:noFill/>
        </p:spPr>
        <p:txBody>
          <a:bodyPr wrap="none" rtlCol="0">
            <a:spAutoFit/>
          </a:bodyPr>
          <a:lstStyle/>
          <a:p>
            <a:pPr marL="342900" indent="-342900">
              <a:buFont typeface="Arial" panose="020B0604020202020204" pitchFamily="34" charset="0"/>
              <a:buChar char="•"/>
            </a:pPr>
            <a:r>
              <a:rPr lang="en-GB" sz="2200" dirty="0">
                <a:solidFill>
                  <a:schemeClr val="accent6"/>
                </a:solidFill>
                <a:latin typeface="Raleway" pitchFamily="2" charset="0"/>
              </a:rPr>
              <a:t>Oligopoly on certain products driving up prices, e.g. diamonds </a:t>
            </a:r>
          </a:p>
        </p:txBody>
      </p:sp>
      <p:sp>
        <p:nvSpPr>
          <p:cNvPr id="11" name="TextBox 10">
            <a:extLst>
              <a:ext uri="{FF2B5EF4-FFF2-40B4-BE49-F238E27FC236}">
                <a16:creationId xmlns:a16="http://schemas.microsoft.com/office/drawing/2014/main" id="{A4335B4A-0321-4142-9C22-9D22465A4390}"/>
              </a:ext>
            </a:extLst>
          </p:cNvPr>
          <p:cNvSpPr txBox="1"/>
          <p:nvPr/>
        </p:nvSpPr>
        <p:spPr>
          <a:xfrm>
            <a:off x="1181504" y="3740276"/>
            <a:ext cx="8534925" cy="769441"/>
          </a:xfrm>
          <a:prstGeom prst="rect">
            <a:avLst/>
          </a:prstGeom>
          <a:noFill/>
        </p:spPr>
        <p:txBody>
          <a:bodyPr wrap="square" rtlCol="0">
            <a:spAutoFit/>
          </a:bodyPr>
          <a:lstStyle/>
          <a:p>
            <a:pPr marL="342900" indent="-342900">
              <a:buFont typeface="Arial" panose="020B0604020202020204" pitchFamily="34" charset="0"/>
              <a:buChar char="•"/>
            </a:pPr>
            <a:r>
              <a:rPr lang="en-GB" sz="2200" dirty="0">
                <a:solidFill>
                  <a:schemeClr val="accent6"/>
                </a:solidFill>
                <a:latin typeface="Raleway" pitchFamily="2" charset="0"/>
              </a:rPr>
              <a:t>Convenience of product due to location e.g. Starbucks in a train station or popcorn in a cinema</a:t>
            </a:r>
          </a:p>
        </p:txBody>
      </p:sp>
      <p:sp>
        <p:nvSpPr>
          <p:cNvPr id="12" name="TextBox 11">
            <a:extLst>
              <a:ext uri="{FF2B5EF4-FFF2-40B4-BE49-F238E27FC236}">
                <a16:creationId xmlns:a16="http://schemas.microsoft.com/office/drawing/2014/main" id="{FA6FD205-0AF1-4D70-985E-C967E5EE5D66}"/>
              </a:ext>
            </a:extLst>
          </p:cNvPr>
          <p:cNvSpPr txBox="1"/>
          <p:nvPr/>
        </p:nvSpPr>
        <p:spPr>
          <a:xfrm>
            <a:off x="1181505" y="4845747"/>
            <a:ext cx="9153120" cy="769441"/>
          </a:xfrm>
          <a:prstGeom prst="rect">
            <a:avLst/>
          </a:prstGeom>
          <a:noFill/>
        </p:spPr>
        <p:txBody>
          <a:bodyPr wrap="square" rtlCol="0">
            <a:spAutoFit/>
          </a:bodyPr>
          <a:lstStyle/>
          <a:p>
            <a:pPr marL="342900" indent="-342900">
              <a:buFont typeface="Arial" panose="020B0604020202020204" pitchFamily="34" charset="0"/>
              <a:buChar char="•"/>
            </a:pPr>
            <a:r>
              <a:rPr lang="en-GB" sz="2200" dirty="0">
                <a:solidFill>
                  <a:schemeClr val="accent6"/>
                </a:solidFill>
                <a:latin typeface="Raleway" pitchFamily="2" charset="0"/>
              </a:rPr>
              <a:t>Companies need to recoup costs of research and development e.g. iPhone </a:t>
            </a:r>
          </a:p>
        </p:txBody>
      </p:sp>
      <p:sp>
        <p:nvSpPr>
          <p:cNvPr id="7" name="TextBox 6">
            <a:extLst>
              <a:ext uri="{FF2B5EF4-FFF2-40B4-BE49-F238E27FC236}">
                <a16:creationId xmlns:a16="http://schemas.microsoft.com/office/drawing/2014/main" id="{89428815-8A3D-4B34-BA67-9B723E038089}"/>
              </a:ext>
            </a:extLst>
          </p:cNvPr>
          <p:cNvSpPr txBox="1"/>
          <p:nvPr/>
        </p:nvSpPr>
        <p:spPr>
          <a:xfrm>
            <a:off x="162455" y="6421317"/>
            <a:ext cx="7432816" cy="246221"/>
          </a:xfrm>
          <a:prstGeom prst="rect">
            <a:avLst/>
          </a:prstGeom>
          <a:noFill/>
        </p:spPr>
        <p:txBody>
          <a:bodyPr wrap="square">
            <a:spAutoFit/>
          </a:bodyPr>
          <a:lstStyle/>
          <a:p>
            <a:r>
              <a:rPr lang="en-GB" sz="1000" dirty="0">
                <a:solidFill>
                  <a:schemeClr val="accent6"/>
                </a:solidFill>
                <a:hlinkClick r:id="rId3">
                  <a:extLst>
                    <a:ext uri="{A12FA001-AC4F-418D-AE19-62706E023703}">
                      <ahyp:hlinkClr xmlns:ahyp="http://schemas.microsoft.com/office/drawing/2018/hyperlinkcolor" val="tx"/>
                    </a:ext>
                  </a:extLst>
                </a:hlinkClick>
              </a:rPr>
              <a:t>Why Companies Mark Up Their Products (Infographic) (ibrandstudio.com)</a:t>
            </a:r>
            <a:endParaRPr lang="en-GB" sz="1000" dirty="0">
              <a:solidFill>
                <a:schemeClr val="accent6"/>
              </a:solidFill>
            </a:endParaRPr>
          </a:p>
        </p:txBody>
      </p:sp>
      <p:pic>
        <p:nvPicPr>
          <p:cNvPr id="8" name="Picture 7">
            <a:extLst>
              <a:ext uri="{FF2B5EF4-FFF2-40B4-BE49-F238E27FC236}">
                <a16:creationId xmlns:a16="http://schemas.microsoft.com/office/drawing/2014/main" id="{C759FF9E-36DB-4578-B157-F66EA6CCF796}"/>
              </a:ext>
            </a:extLst>
          </p:cNvPr>
          <p:cNvPicPr>
            <a:picLocks noChangeAspect="1"/>
          </p:cNvPicPr>
          <p:nvPr/>
        </p:nvPicPr>
        <p:blipFill>
          <a:blip r:embed="rId4"/>
          <a:stretch>
            <a:fillRect/>
          </a:stretch>
        </p:blipFill>
        <p:spPr>
          <a:xfrm>
            <a:off x="10036267" y="5331617"/>
            <a:ext cx="1991575" cy="1342864"/>
          </a:xfrm>
          <a:prstGeom prst="rect">
            <a:avLst/>
          </a:prstGeom>
        </p:spPr>
      </p:pic>
    </p:spTree>
    <p:extLst>
      <p:ext uri="{BB962C8B-B14F-4D97-AF65-F5344CB8AC3E}">
        <p14:creationId xmlns:p14="http://schemas.microsoft.com/office/powerpoint/2010/main" val="107592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889787" y="2836744"/>
            <a:ext cx="6754258" cy="2013654"/>
          </a:xfrm>
        </p:spPr>
        <p:txBody>
          <a:bodyPr>
            <a:normAutofit/>
          </a:bodyPr>
          <a:lstStyle/>
          <a:p>
            <a:pPr algn="ctr" rtl="1"/>
            <a:r>
              <a:rPr lang="en-US" dirty="0">
                <a:solidFill>
                  <a:srgbClr val="003366"/>
                </a:solidFill>
                <a:latin typeface="Raleway" panose="020B0503030101060003" pitchFamily="34" charset="0"/>
              </a:rPr>
              <a:t>Homework</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83066" y="5611369"/>
            <a:ext cx="1498126" cy="1010145"/>
          </a:xfrm>
          <a:prstGeom prst="rect">
            <a:avLst/>
          </a:prstGeom>
        </p:spPr>
      </p:pic>
    </p:spTree>
    <p:extLst>
      <p:ext uri="{BB962C8B-B14F-4D97-AF65-F5344CB8AC3E}">
        <p14:creationId xmlns:p14="http://schemas.microsoft.com/office/powerpoint/2010/main" val="361071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4043-850E-4376-BD42-ACAAE4A2CB14}"/>
              </a:ext>
            </a:extLst>
          </p:cNvPr>
          <p:cNvSpPr>
            <a:spLocks noGrp="1"/>
          </p:cNvSpPr>
          <p:nvPr>
            <p:ph type="title"/>
          </p:nvPr>
        </p:nvSpPr>
        <p:spPr/>
        <p:txBody>
          <a:bodyPr/>
          <a:lstStyle/>
          <a:p>
            <a:r>
              <a:rPr lang="en-GB" dirty="0"/>
              <a:t>Homework </a:t>
            </a:r>
          </a:p>
        </p:txBody>
      </p:sp>
      <p:sp>
        <p:nvSpPr>
          <p:cNvPr id="3" name="Content Placeholder 2">
            <a:extLst>
              <a:ext uri="{FF2B5EF4-FFF2-40B4-BE49-F238E27FC236}">
                <a16:creationId xmlns:a16="http://schemas.microsoft.com/office/drawing/2014/main" id="{340D84AF-21C0-4C2C-B46D-91F325756064}"/>
              </a:ext>
            </a:extLst>
          </p:cNvPr>
          <p:cNvSpPr>
            <a:spLocks noGrp="1"/>
          </p:cNvSpPr>
          <p:nvPr>
            <p:ph idx="1"/>
          </p:nvPr>
        </p:nvSpPr>
        <p:spPr/>
        <p:txBody>
          <a:bodyPr/>
          <a:lstStyle/>
          <a:p>
            <a:r>
              <a:rPr lang="en-GB" dirty="0"/>
              <a:t>Week 4 quiz </a:t>
            </a:r>
          </a:p>
          <a:p>
            <a:pPr marL="0" indent="0">
              <a:buNone/>
            </a:pPr>
            <a:endParaRPr lang="en-GB" dirty="0"/>
          </a:p>
          <a:p>
            <a:r>
              <a:rPr lang="en-GB" dirty="0" err="1"/>
              <a:t>Kortext</a:t>
            </a:r>
            <a:r>
              <a:rPr lang="en-GB" dirty="0"/>
              <a:t> page 390 question 1 (case study no.1) </a:t>
            </a:r>
          </a:p>
        </p:txBody>
      </p:sp>
      <p:pic>
        <p:nvPicPr>
          <p:cNvPr id="4" name="Picture 3">
            <a:extLst>
              <a:ext uri="{FF2B5EF4-FFF2-40B4-BE49-F238E27FC236}">
                <a16:creationId xmlns:a16="http://schemas.microsoft.com/office/drawing/2014/main" id="{A636FA08-61CD-4E46-BFFD-A680DF95CD33}"/>
              </a:ext>
            </a:extLst>
          </p:cNvPr>
          <p:cNvPicPr>
            <a:picLocks noChangeAspect="1"/>
          </p:cNvPicPr>
          <p:nvPr/>
        </p:nvPicPr>
        <p:blipFill>
          <a:blip r:embed="rId3"/>
          <a:stretch>
            <a:fillRect/>
          </a:stretch>
        </p:blipFill>
        <p:spPr>
          <a:xfrm>
            <a:off x="10036267" y="5331617"/>
            <a:ext cx="1991575" cy="1342864"/>
          </a:xfrm>
          <a:prstGeom prst="rect">
            <a:avLst/>
          </a:prstGeom>
        </p:spPr>
      </p:pic>
    </p:spTree>
    <p:extLst>
      <p:ext uri="{BB962C8B-B14F-4D97-AF65-F5344CB8AC3E}">
        <p14:creationId xmlns:p14="http://schemas.microsoft.com/office/powerpoint/2010/main" val="1936555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F93690-93E4-4844-A661-4042F678C2D7}"/>
              </a:ext>
            </a:extLst>
          </p:cNvPr>
          <p:cNvSpPr txBox="1"/>
          <p:nvPr/>
        </p:nvSpPr>
        <p:spPr>
          <a:xfrm>
            <a:off x="3197014" y="2367171"/>
            <a:ext cx="4189131" cy="206210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Raleway" panose="020B0604020202020204" charset="0"/>
                <a:ea typeface="+mn-ea"/>
                <a:cs typeface="+mn-cs"/>
              </a:rPr>
              <a:t>End of Week 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4400" b="1" dirty="0">
              <a:solidFill>
                <a:srgbClr val="FFFFFF"/>
              </a:solidFill>
              <a:latin typeface="Raleway" panose="020B060402020202020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rgbClr val="FFFFFF"/>
                </a:solidFill>
                <a:effectLst/>
                <a:uLnTx/>
                <a:uFillTx/>
                <a:latin typeface="Raleway" panose="020B0604020202020204" charset="0"/>
                <a:ea typeface="+mn-ea"/>
                <a:cs typeface="+mn-cs"/>
              </a:rPr>
              <a:t>Any questions?  </a:t>
            </a:r>
            <a:endParaRPr kumimoji="0" lang="en-GB" sz="4000" i="0" u="none" strike="noStrike" kern="1200" cap="none" spc="0" normalizeH="0" baseline="0" noProof="0" dirty="0">
              <a:ln>
                <a:noFill/>
              </a:ln>
              <a:solidFill>
                <a:srgbClr val="FFFFFF"/>
              </a:solidFill>
              <a:effectLst/>
              <a:uLnTx/>
              <a:uFillTx/>
              <a:latin typeface="Raleway" panose="020B0604020202020204" charset="0"/>
              <a:ea typeface="+mn-ea"/>
              <a:cs typeface="+mn-cs"/>
            </a:endParaRPr>
          </a:p>
        </p:txBody>
      </p:sp>
      <p:pic>
        <p:nvPicPr>
          <p:cNvPr id="4" name="Picture 3">
            <a:extLst>
              <a:ext uri="{FF2B5EF4-FFF2-40B4-BE49-F238E27FC236}">
                <a16:creationId xmlns:a16="http://schemas.microsoft.com/office/drawing/2014/main" id="{AA074E06-8D31-CB26-2DB7-D6A3F166B843}"/>
              </a:ext>
            </a:extLst>
          </p:cNvPr>
          <p:cNvPicPr>
            <a:picLocks noChangeAspect="1"/>
          </p:cNvPicPr>
          <p:nvPr/>
        </p:nvPicPr>
        <p:blipFill>
          <a:blip r:embed="rId2"/>
          <a:stretch>
            <a:fillRect/>
          </a:stretch>
        </p:blipFill>
        <p:spPr>
          <a:xfrm>
            <a:off x="9878612" y="5260672"/>
            <a:ext cx="1991575" cy="1342864"/>
          </a:xfrm>
          <a:prstGeom prst="rect">
            <a:avLst/>
          </a:prstGeom>
        </p:spPr>
      </p:pic>
    </p:spTree>
    <p:extLst>
      <p:ext uri="{BB962C8B-B14F-4D97-AF65-F5344CB8AC3E}">
        <p14:creationId xmlns:p14="http://schemas.microsoft.com/office/powerpoint/2010/main" val="132441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EC1B-6955-485A-AAFA-E0D09BA45DE3}"/>
              </a:ext>
            </a:extLst>
          </p:cNvPr>
          <p:cNvSpPr>
            <a:spLocks noGrp="1"/>
          </p:cNvSpPr>
          <p:nvPr>
            <p:ph type="title"/>
          </p:nvPr>
        </p:nvSpPr>
        <p:spPr/>
        <p:txBody>
          <a:bodyPr/>
          <a:lstStyle/>
          <a:p>
            <a:r>
              <a:rPr lang="en-GB" dirty="0"/>
              <a:t>Homework review </a:t>
            </a:r>
          </a:p>
        </p:txBody>
      </p:sp>
      <p:sp>
        <p:nvSpPr>
          <p:cNvPr id="3" name="Content Placeholder 2">
            <a:extLst>
              <a:ext uri="{FF2B5EF4-FFF2-40B4-BE49-F238E27FC236}">
                <a16:creationId xmlns:a16="http://schemas.microsoft.com/office/drawing/2014/main" id="{BC162B3B-EFC9-4633-BDA8-0502ADB10714}"/>
              </a:ext>
            </a:extLst>
          </p:cNvPr>
          <p:cNvSpPr>
            <a:spLocks noGrp="1"/>
          </p:cNvSpPr>
          <p:nvPr>
            <p:ph idx="1"/>
          </p:nvPr>
        </p:nvSpPr>
        <p:spPr>
          <a:xfrm>
            <a:off x="838200" y="2295995"/>
            <a:ext cx="10515600" cy="4351338"/>
          </a:xfrm>
        </p:spPr>
        <p:txBody>
          <a:bodyPr/>
          <a:lstStyle/>
          <a:p>
            <a:pPr>
              <a:buFont typeface="Wingdings" panose="05000000000000000000" pitchFamily="2" charset="2"/>
              <a:buChar char="Ø"/>
            </a:pPr>
            <a:r>
              <a:rPr lang="en-GB" dirty="0"/>
              <a:t>Week 3 quiz </a:t>
            </a:r>
          </a:p>
          <a:p>
            <a:pPr>
              <a:buFont typeface="Wingdings" panose="05000000000000000000" pitchFamily="2" charset="2"/>
              <a:buChar char="Ø"/>
            </a:pPr>
            <a:endParaRPr lang="en-GB" dirty="0"/>
          </a:p>
          <a:p>
            <a:pPr>
              <a:buFont typeface="Wingdings" panose="05000000000000000000" pitchFamily="2" charset="2"/>
              <a:buChar char="Ø"/>
            </a:pPr>
            <a:r>
              <a:rPr lang="en-GB" dirty="0" err="1"/>
              <a:t>Kortext</a:t>
            </a:r>
            <a:r>
              <a:rPr lang="en-GB" dirty="0"/>
              <a:t> page 115 numbers 1-10. </a:t>
            </a:r>
            <a:r>
              <a:rPr lang="en-GB" b="1" dirty="0"/>
              <a:t>Answers page. 122</a:t>
            </a:r>
          </a:p>
          <a:p>
            <a:pPr marL="0" indent="0">
              <a:buNone/>
            </a:pPr>
            <a:endParaRPr lang="en-GB" dirty="0"/>
          </a:p>
        </p:txBody>
      </p:sp>
      <p:pic>
        <p:nvPicPr>
          <p:cNvPr id="4" name="Picture 3">
            <a:extLst>
              <a:ext uri="{FF2B5EF4-FFF2-40B4-BE49-F238E27FC236}">
                <a16:creationId xmlns:a16="http://schemas.microsoft.com/office/drawing/2014/main" id="{3A404440-0F07-429F-8659-E501BDFDB0C3}"/>
              </a:ext>
            </a:extLst>
          </p:cNvPr>
          <p:cNvPicPr>
            <a:picLocks noChangeAspect="1"/>
          </p:cNvPicPr>
          <p:nvPr/>
        </p:nvPicPr>
        <p:blipFill>
          <a:blip r:embed="rId3"/>
          <a:stretch>
            <a:fillRect/>
          </a:stretch>
        </p:blipFill>
        <p:spPr>
          <a:xfrm>
            <a:off x="9738139" y="4885527"/>
            <a:ext cx="1997501" cy="1346860"/>
          </a:xfrm>
          <a:prstGeom prst="rect">
            <a:avLst/>
          </a:prstGeom>
        </p:spPr>
      </p:pic>
    </p:spTree>
    <p:extLst>
      <p:ext uri="{BB962C8B-B14F-4D97-AF65-F5344CB8AC3E}">
        <p14:creationId xmlns:p14="http://schemas.microsoft.com/office/powerpoint/2010/main" val="44491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68B9-75EF-4F02-923F-A052B7EDFE71}"/>
              </a:ext>
            </a:extLst>
          </p:cNvPr>
          <p:cNvSpPr>
            <a:spLocks noGrp="1"/>
          </p:cNvSpPr>
          <p:nvPr>
            <p:ph type="title"/>
          </p:nvPr>
        </p:nvSpPr>
        <p:spPr/>
        <p:txBody>
          <a:bodyPr/>
          <a:lstStyle/>
          <a:p>
            <a:r>
              <a:rPr lang="en-GB" dirty="0"/>
              <a:t>Week 3 recap</a:t>
            </a:r>
          </a:p>
        </p:txBody>
      </p:sp>
      <p:sp>
        <p:nvSpPr>
          <p:cNvPr id="3" name="Content Placeholder 2">
            <a:extLst>
              <a:ext uri="{FF2B5EF4-FFF2-40B4-BE49-F238E27FC236}">
                <a16:creationId xmlns:a16="http://schemas.microsoft.com/office/drawing/2014/main" id="{F1CE09CC-FE59-42B1-9B1A-C28E21EB3A37}"/>
              </a:ext>
            </a:extLst>
          </p:cNvPr>
          <p:cNvSpPr>
            <a:spLocks noGrp="1"/>
          </p:cNvSpPr>
          <p:nvPr>
            <p:ph idx="1"/>
          </p:nvPr>
        </p:nvSpPr>
        <p:spPr>
          <a:xfrm>
            <a:off x="838200" y="1690688"/>
            <a:ext cx="10515600" cy="4351338"/>
          </a:xfrm>
        </p:spPr>
        <p:txBody>
          <a:bodyPr>
            <a:normAutofit/>
          </a:bodyPr>
          <a:lstStyle/>
          <a:p>
            <a:pPr marL="0" indent="0">
              <a:buNone/>
            </a:pPr>
            <a:r>
              <a:rPr lang="en-GB" sz="2400" dirty="0"/>
              <a:t>Say the following numbers. </a:t>
            </a:r>
          </a:p>
          <a:p>
            <a:pPr marL="0" indent="0">
              <a:buNone/>
            </a:pPr>
            <a:endParaRPr lang="en-GB" sz="2400" dirty="0"/>
          </a:p>
          <a:p>
            <a:pPr marL="0" indent="0">
              <a:buNone/>
            </a:pPr>
            <a:r>
              <a:rPr lang="en-GB" sz="2400" dirty="0"/>
              <a:t>Round to the nearest tenth: </a:t>
            </a:r>
          </a:p>
          <a:p>
            <a:pPr marL="0" indent="0">
              <a:buNone/>
            </a:pPr>
            <a:endParaRPr lang="en-GB" sz="2400" dirty="0"/>
          </a:p>
          <a:p>
            <a:pPr marL="0" indent="0">
              <a:buNone/>
            </a:pPr>
            <a:r>
              <a:rPr lang="en-GB" sz="2400" dirty="0"/>
              <a:t>345.67			67.81			976.89</a:t>
            </a:r>
          </a:p>
          <a:p>
            <a:pPr marL="0" indent="0">
              <a:buNone/>
            </a:pPr>
            <a:endParaRPr lang="en-GB" sz="2400" dirty="0"/>
          </a:p>
          <a:p>
            <a:pPr marL="0" indent="0">
              <a:buNone/>
            </a:pPr>
            <a:r>
              <a:rPr lang="en-GB" sz="2400" dirty="0"/>
              <a:t>Round to the nearest hundredth:</a:t>
            </a:r>
          </a:p>
          <a:p>
            <a:pPr marL="0" indent="0">
              <a:buNone/>
            </a:pPr>
            <a:endParaRPr lang="en-GB" sz="2400" dirty="0"/>
          </a:p>
          <a:p>
            <a:pPr marL="0" indent="0">
              <a:buNone/>
            </a:pPr>
            <a:r>
              <a:rPr lang="en-GB" sz="2400"/>
              <a:t>1056.777		2322.236		100.323</a:t>
            </a:r>
            <a:endParaRPr lang="en-GB" sz="2400" dirty="0"/>
          </a:p>
        </p:txBody>
      </p:sp>
      <p:pic>
        <p:nvPicPr>
          <p:cNvPr id="6" name="Picture 5">
            <a:extLst>
              <a:ext uri="{FF2B5EF4-FFF2-40B4-BE49-F238E27FC236}">
                <a16:creationId xmlns:a16="http://schemas.microsoft.com/office/drawing/2014/main" id="{47263E4F-AB51-4361-BF7F-3D9675E83704}"/>
              </a:ext>
            </a:extLst>
          </p:cNvPr>
          <p:cNvPicPr>
            <a:picLocks noChangeAspect="1"/>
          </p:cNvPicPr>
          <p:nvPr/>
        </p:nvPicPr>
        <p:blipFill>
          <a:blip r:embed="rId3"/>
          <a:stretch>
            <a:fillRect/>
          </a:stretch>
        </p:blipFill>
        <p:spPr>
          <a:xfrm>
            <a:off x="9775628" y="4965040"/>
            <a:ext cx="1997501" cy="1346860"/>
          </a:xfrm>
          <a:prstGeom prst="rect">
            <a:avLst/>
          </a:prstGeom>
        </p:spPr>
      </p:pic>
    </p:spTree>
    <p:extLst>
      <p:ext uri="{BB962C8B-B14F-4D97-AF65-F5344CB8AC3E}">
        <p14:creationId xmlns:p14="http://schemas.microsoft.com/office/powerpoint/2010/main" val="1983609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2" y="1"/>
            <a:ext cx="12258122"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754806" y="2674731"/>
            <a:ext cx="7704803" cy="2429088"/>
          </a:xfrm>
        </p:spPr>
        <p:txBody>
          <a:bodyPr>
            <a:normAutofit/>
          </a:bodyPr>
          <a:lstStyle/>
          <a:p>
            <a:pPr algn="ctr" rtl="1"/>
            <a:r>
              <a:rPr lang="en-US" dirty="0">
                <a:solidFill>
                  <a:srgbClr val="003366"/>
                </a:solidFill>
                <a:latin typeface="Raleway"/>
              </a:rPr>
              <a:t>From decimals to percentages </a:t>
            </a:r>
            <a:br>
              <a:rPr lang="en-US" dirty="0">
                <a:latin typeface="Raleway" panose="020B0503030101060003" pitchFamily="34" charset="0"/>
              </a:rPr>
            </a:br>
            <a:r>
              <a:rPr lang="en-US" dirty="0">
                <a:solidFill>
                  <a:srgbClr val="003366"/>
                </a:solidFill>
                <a:latin typeface="Raleway"/>
              </a:rPr>
              <a:t>(and back)</a:t>
            </a:r>
            <a:endParaRPr lang="en-GB" dirty="0">
              <a:solidFill>
                <a:srgbClr val="003366"/>
              </a:solidFill>
              <a:latin typeface="Raleway"/>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0530510" y="5613475"/>
            <a:ext cx="1498126" cy="1010145"/>
          </a:xfrm>
          <a:prstGeom prst="rect">
            <a:avLst/>
          </a:prstGeom>
        </p:spPr>
      </p:pic>
    </p:spTree>
    <p:extLst>
      <p:ext uri="{BB962C8B-B14F-4D97-AF65-F5344CB8AC3E}">
        <p14:creationId xmlns:p14="http://schemas.microsoft.com/office/powerpoint/2010/main" val="91346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5AA2C5BF-D233-4542-BDB9-1602CF02A6F9}"/>
              </a:ext>
            </a:extLst>
          </p:cNvPr>
          <p:cNvPicPr>
            <a:picLocks noChangeAspect="1"/>
          </p:cNvPicPr>
          <p:nvPr/>
        </p:nvPicPr>
        <p:blipFill>
          <a:blip r:embed="rId3"/>
          <a:stretch>
            <a:fillRect/>
          </a:stretch>
        </p:blipFill>
        <p:spPr>
          <a:xfrm>
            <a:off x="7973716" y="1867056"/>
            <a:ext cx="3218255" cy="3228877"/>
          </a:xfrm>
          <a:prstGeom prst="rect">
            <a:avLst/>
          </a:prstGeom>
        </p:spPr>
      </p:pic>
      <p:sp>
        <p:nvSpPr>
          <p:cNvPr id="5122" name="Title 1">
            <a:extLst>
              <a:ext uri="{FF2B5EF4-FFF2-40B4-BE49-F238E27FC236}">
                <a16:creationId xmlns:a16="http://schemas.microsoft.com/office/drawing/2014/main" id="{DD12EEBB-6C47-4125-A85C-45A20E759976}"/>
              </a:ext>
            </a:extLst>
          </p:cNvPr>
          <p:cNvSpPr>
            <a:spLocks noGrp="1"/>
          </p:cNvSpPr>
          <p:nvPr>
            <p:ph type="title"/>
          </p:nvPr>
        </p:nvSpPr>
        <p:spPr>
          <a:xfrm>
            <a:off x="896044" y="546100"/>
            <a:ext cx="8686800" cy="1143000"/>
          </a:xfrm>
        </p:spPr>
        <p:txBody>
          <a:bodyPr>
            <a:normAutofit/>
          </a:bodyPr>
          <a:lstStyle/>
          <a:p>
            <a:pPr eaLnBrk="1" hangingPunct="1"/>
            <a:r>
              <a:rPr lang="en-US" altLang="en-US" sz="4300" dirty="0">
                <a:latin typeface="+mn-lt"/>
                <a:ea typeface="ＭＳ Ｐゴシック" pitchFamily="34" charset="-128"/>
              </a:rPr>
              <a:t>What is a percentage?</a:t>
            </a:r>
          </a:p>
        </p:txBody>
      </p:sp>
      <p:sp>
        <p:nvSpPr>
          <p:cNvPr id="17411" name="Content Placeholder 2">
            <a:extLst>
              <a:ext uri="{FF2B5EF4-FFF2-40B4-BE49-F238E27FC236}">
                <a16:creationId xmlns:a16="http://schemas.microsoft.com/office/drawing/2014/main" id="{BC38B9B4-469D-4288-9F77-A4C1C3DD27E5}"/>
              </a:ext>
            </a:extLst>
          </p:cNvPr>
          <p:cNvSpPr>
            <a:spLocks noGrp="1"/>
          </p:cNvSpPr>
          <p:nvPr>
            <p:ph idx="1"/>
          </p:nvPr>
        </p:nvSpPr>
        <p:spPr>
          <a:xfrm>
            <a:off x="981567" y="1777316"/>
            <a:ext cx="6522169" cy="4140263"/>
          </a:xfrm>
        </p:spPr>
        <p:txBody>
          <a:bodyPr>
            <a:normAutofit/>
          </a:bodyPr>
          <a:lstStyle/>
          <a:p>
            <a:pPr marL="0" lvl="0" indent="0" fontAlgn="base">
              <a:spcBef>
                <a:spcPct val="20000"/>
              </a:spcBef>
              <a:spcAft>
                <a:spcPct val="0"/>
              </a:spcAft>
              <a:buClr>
                <a:srgbClr val="000000"/>
              </a:buClr>
              <a:buSzPct val="115000"/>
              <a:buNone/>
              <a:defRPr/>
            </a:pPr>
            <a:r>
              <a:rPr lang="en-US" altLang="en-US" sz="2000" kern="0" dirty="0">
                <a:latin typeface="Raleway" pitchFamily="2" charset="0"/>
                <a:cs typeface="Calibri" panose="020F0502020204030204" pitchFamily="34" charset="0"/>
              </a:rPr>
              <a:t>The expression “per cent” means “per hundred.”  </a:t>
            </a:r>
          </a:p>
          <a:p>
            <a:pPr marL="457200" lvl="0" indent="-457200" fontAlgn="base">
              <a:spcBef>
                <a:spcPct val="20000"/>
              </a:spcBef>
              <a:spcAft>
                <a:spcPct val="0"/>
              </a:spcAft>
              <a:buClr>
                <a:srgbClr val="000000"/>
              </a:buClr>
              <a:buSzPct val="115000"/>
              <a:defRPr/>
            </a:pPr>
            <a:endParaRPr lang="en-US" altLang="en-US" sz="2000" kern="0" dirty="0">
              <a:latin typeface="Raleway" pitchFamily="2" charset="0"/>
              <a:cs typeface="Calibri" panose="020F0502020204030204" pitchFamily="34" charset="0"/>
            </a:endParaRPr>
          </a:p>
          <a:p>
            <a:pPr marL="0" lvl="0" indent="0" fontAlgn="base">
              <a:spcBef>
                <a:spcPct val="20000"/>
              </a:spcBef>
              <a:spcAft>
                <a:spcPct val="0"/>
              </a:spcAft>
              <a:buClr>
                <a:srgbClr val="000000"/>
              </a:buClr>
              <a:buSzPct val="115000"/>
              <a:buNone/>
              <a:defRPr/>
            </a:pPr>
            <a:r>
              <a:rPr lang="en-US" altLang="en-US" sz="2000" kern="0" dirty="0">
                <a:latin typeface="Raleway" pitchFamily="2" charset="0"/>
                <a:cs typeface="Calibri" panose="020F0502020204030204" pitchFamily="34" charset="0"/>
              </a:rPr>
              <a:t>A percentage is </a:t>
            </a:r>
            <a:r>
              <a:rPr lang="en-US" altLang="en-US" sz="2000" b="1" kern="0" dirty="0">
                <a:latin typeface="Raleway" pitchFamily="2" charset="0"/>
                <a:cs typeface="Calibri" panose="020F0502020204030204" pitchFamily="34" charset="0"/>
              </a:rPr>
              <a:t>another </a:t>
            </a:r>
            <a:r>
              <a:rPr lang="en-US" altLang="en-US" sz="2000" kern="0" dirty="0">
                <a:latin typeface="Raleway" pitchFamily="2" charset="0"/>
                <a:cs typeface="Calibri" panose="020F0502020204030204" pitchFamily="34" charset="0"/>
              </a:rPr>
              <a:t>way of describing </a:t>
            </a:r>
            <a:r>
              <a:rPr lang="en-US" altLang="en-US" sz="2000" b="1" kern="0" dirty="0">
                <a:latin typeface="Raleway" pitchFamily="2" charset="0"/>
                <a:cs typeface="Calibri" panose="020F0502020204030204" pitchFamily="34" charset="0"/>
              </a:rPr>
              <a:t>part of a whole.</a:t>
            </a:r>
          </a:p>
          <a:p>
            <a:pPr marL="0" indent="0">
              <a:buNone/>
            </a:pPr>
            <a:endParaRPr lang="en-US" altLang="en-US" sz="2000" dirty="0">
              <a:latin typeface="Raleway" pitchFamily="2" charset="0"/>
              <a:ea typeface="ＭＳ Ｐゴシック" panose="020B0600070205080204" pitchFamily="34" charset="-128"/>
              <a:cs typeface="Calibri" panose="020F0502020204030204" pitchFamily="34" charset="0"/>
            </a:endParaRPr>
          </a:p>
        </p:txBody>
      </p:sp>
      <p:pic>
        <p:nvPicPr>
          <p:cNvPr id="2" name="Picture 1">
            <a:extLst>
              <a:ext uri="{FF2B5EF4-FFF2-40B4-BE49-F238E27FC236}">
                <a16:creationId xmlns:a16="http://schemas.microsoft.com/office/drawing/2014/main" id="{C47049B5-F7E6-42CB-AF4A-60F83E970342}"/>
              </a:ext>
            </a:extLst>
          </p:cNvPr>
          <p:cNvPicPr>
            <a:picLocks noChangeAspect="1"/>
          </p:cNvPicPr>
          <p:nvPr/>
        </p:nvPicPr>
        <p:blipFill>
          <a:blip r:embed="rId4"/>
          <a:stretch>
            <a:fillRect/>
          </a:stretch>
        </p:blipFill>
        <p:spPr>
          <a:xfrm>
            <a:off x="9854324" y="5244149"/>
            <a:ext cx="1997501" cy="1346860"/>
          </a:xfrm>
          <a:prstGeom prst="rect">
            <a:avLst/>
          </a:prstGeom>
        </p:spPr>
      </p:pic>
      <p:sp>
        <p:nvSpPr>
          <p:cNvPr id="6" name="TextBox 5">
            <a:extLst>
              <a:ext uri="{FF2B5EF4-FFF2-40B4-BE49-F238E27FC236}">
                <a16:creationId xmlns:a16="http://schemas.microsoft.com/office/drawing/2014/main" id="{4C033EB8-CBB5-4E36-AD59-FC23DBBCCEE5}"/>
              </a:ext>
            </a:extLst>
          </p:cNvPr>
          <p:cNvSpPr txBox="1"/>
          <p:nvPr/>
        </p:nvSpPr>
        <p:spPr>
          <a:xfrm>
            <a:off x="981566" y="3616253"/>
            <a:ext cx="6324207" cy="1323439"/>
          </a:xfrm>
          <a:prstGeom prst="rect">
            <a:avLst/>
          </a:prstGeom>
          <a:noFill/>
        </p:spPr>
        <p:txBody>
          <a:bodyPr wrap="square" rtlCol="0">
            <a:spAutoFit/>
          </a:bodyPr>
          <a:lstStyle/>
          <a:p>
            <a:r>
              <a:rPr lang="en-GB" sz="2000" dirty="0">
                <a:solidFill>
                  <a:schemeClr val="accent6"/>
                </a:solidFill>
                <a:latin typeface="Raleway" pitchFamily="2" charset="0"/>
              </a:rPr>
              <a:t>The box opposite contains 100 squares. The top row of ten is highlighted in yellow. Firstly, how could we read/write this as a decimal in words and as a number?</a:t>
            </a:r>
          </a:p>
        </p:txBody>
      </p:sp>
      <p:sp>
        <p:nvSpPr>
          <p:cNvPr id="3" name="TextBox 2">
            <a:extLst>
              <a:ext uri="{FF2B5EF4-FFF2-40B4-BE49-F238E27FC236}">
                <a16:creationId xmlns:a16="http://schemas.microsoft.com/office/drawing/2014/main" id="{299D7C84-002A-4606-87B4-5469FFDE2356}"/>
              </a:ext>
            </a:extLst>
          </p:cNvPr>
          <p:cNvSpPr txBox="1"/>
          <p:nvPr/>
        </p:nvSpPr>
        <p:spPr>
          <a:xfrm>
            <a:off x="981566" y="5273890"/>
            <a:ext cx="3550920" cy="400110"/>
          </a:xfrm>
          <a:prstGeom prst="rect">
            <a:avLst/>
          </a:prstGeom>
          <a:noFill/>
        </p:spPr>
        <p:txBody>
          <a:bodyPr wrap="square" rtlCol="0">
            <a:spAutoFit/>
          </a:bodyPr>
          <a:lstStyle/>
          <a:p>
            <a:r>
              <a:rPr lang="en-GB" sz="2000" dirty="0">
                <a:solidFill>
                  <a:schemeClr val="accent6"/>
                </a:solidFill>
                <a:latin typeface="Raleway" pitchFamily="2" charset="0"/>
              </a:rPr>
              <a:t>Answer: one tenth or 0.10</a:t>
            </a:r>
          </a:p>
        </p:txBody>
      </p:sp>
    </p:spTree>
    <p:extLst>
      <p:ext uri="{BB962C8B-B14F-4D97-AF65-F5344CB8AC3E}">
        <p14:creationId xmlns:p14="http://schemas.microsoft.com/office/powerpoint/2010/main" val="318915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22023C-7ED9-461E-BFA3-B877707A70DB}"/>
              </a:ext>
            </a:extLst>
          </p:cNvPr>
          <p:cNvPicPr>
            <a:picLocks noChangeAspect="1"/>
          </p:cNvPicPr>
          <p:nvPr/>
        </p:nvPicPr>
        <p:blipFill>
          <a:blip r:embed="rId2"/>
          <a:stretch>
            <a:fillRect/>
          </a:stretch>
        </p:blipFill>
        <p:spPr>
          <a:xfrm>
            <a:off x="8241624" y="1939343"/>
            <a:ext cx="3122900" cy="3135831"/>
          </a:xfrm>
          <a:prstGeom prst="rect">
            <a:avLst/>
          </a:prstGeom>
        </p:spPr>
      </p:pic>
      <p:sp>
        <p:nvSpPr>
          <p:cNvPr id="2" name="Title 1">
            <a:extLst>
              <a:ext uri="{FF2B5EF4-FFF2-40B4-BE49-F238E27FC236}">
                <a16:creationId xmlns:a16="http://schemas.microsoft.com/office/drawing/2014/main" id="{226FC1C5-5E6F-44DD-B8CD-129FF5E34522}"/>
              </a:ext>
            </a:extLst>
          </p:cNvPr>
          <p:cNvSpPr>
            <a:spLocks noGrp="1"/>
          </p:cNvSpPr>
          <p:nvPr>
            <p:ph type="title"/>
          </p:nvPr>
        </p:nvSpPr>
        <p:spPr/>
        <p:txBody>
          <a:bodyPr/>
          <a:lstStyle/>
          <a:p>
            <a:r>
              <a:rPr lang="en-GB" dirty="0"/>
              <a:t>From decimals to percentages  </a:t>
            </a:r>
          </a:p>
        </p:txBody>
      </p:sp>
      <p:sp>
        <p:nvSpPr>
          <p:cNvPr id="3" name="Content Placeholder 2">
            <a:extLst>
              <a:ext uri="{FF2B5EF4-FFF2-40B4-BE49-F238E27FC236}">
                <a16:creationId xmlns:a16="http://schemas.microsoft.com/office/drawing/2014/main" id="{51F173D0-E96B-4418-9116-125CB0423243}"/>
              </a:ext>
            </a:extLst>
          </p:cNvPr>
          <p:cNvSpPr>
            <a:spLocks noGrp="1"/>
          </p:cNvSpPr>
          <p:nvPr>
            <p:ph idx="1"/>
          </p:nvPr>
        </p:nvSpPr>
        <p:spPr>
          <a:xfrm>
            <a:off x="923040" y="1899596"/>
            <a:ext cx="7196201" cy="2306277"/>
          </a:xfrm>
        </p:spPr>
        <p:txBody>
          <a:bodyPr>
            <a:normAutofit/>
          </a:bodyPr>
          <a:lstStyle/>
          <a:p>
            <a:pPr marL="0" indent="0">
              <a:buNone/>
            </a:pPr>
            <a:r>
              <a:rPr lang="en-GB" sz="2000" dirty="0"/>
              <a:t>We can also express the decimal number as a percentage</a:t>
            </a:r>
            <a:r>
              <a:rPr lang="en-GB" sz="1900" dirty="0"/>
              <a:t>. </a:t>
            </a:r>
            <a:r>
              <a:rPr lang="en-GB" sz="2000" dirty="0"/>
              <a:t>‘One tenth’ is the same as </a:t>
            </a:r>
            <a:r>
              <a:rPr lang="en-GB" sz="2000" b="1" dirty="0"/>
              <a:t>ten out of a hundred</a:t>
            </a:r>
            <a:r>
              <a:rPr lang="en-GB" sz="2000" dirty="0"/>
              <a:t> which, as a number, is written as 10%. </a:t>
            </a:r>
          </a:p>
          <a:p>
            <a:pPr marL="0" indent="0">
              <a:buNone/>
            </a:pPr>
            <a:endParaRPr lang="en-GB" sz="2000" dirty="0"/>
          </a:p>
          <a:p>
            <a:pPr marL="0" indent="0">
              <a:buNone/>
            </a:pPr>
            <a:r>
              <a:rPr lang="en-GB" sz="2000" dirty="0"/>
              <a:t>This is the ‘percentage’ sign: </a:t>
            </a:r>
            <a:r>
              <a:rPr lang="en-GB" sz="2600" dirty="0"/>
              <a:t>%</a:t>
            </a:r>
          </a:p>
          <a:p>
            <a:pPr marL="0" indent="0">
              <a:buNone/>
            </a:pPr>
            <a:endParaRPr lang="en-GB" sz="2000" dirty="0"/>
          </a:p>
        </p:txBody>
      </p:sp>
      <p:pic>
        <p:nvPicPr>
          <p:cNvPr id="6" name="Picture 5">
            <a:extLst>
              <a:ext uri="{FF2B5EF4-FFF2-40B4-BE49-F238E27FC236}">
                <a16:creationId xmlns:a16="http://schemas.microsoft.com/office/drawing/2014/main" id="{4608251B-614C-4F79-9AFB-855254CC3B60}"/>
              </a:ext>
            </a:extLst>
          </p:cNvPr>
          <p:cNvPicPr>
            <a:picLocks noChangeAspect="1"/>
          </p:cNvPicPr>
          <p:nvPr/>
        </p:nvPicPr>
        <p:blipFill>
          <a:blip r:embed="rId3"/>
          <a:stretch>
            <a:fillRect/>
          </a:stretch>
        </p:blipFill>
        <p:spPr>
          <a:xfrm>
            <a:off x="9998981" y="5323829"/>
            <a:ext cx="1997501" cy="1346860"/>
          </a:xfrm>
          <a:prstGeom prst="rect">
            <a:avLst/>
          </a:prstGeom>
        </p:spPr>
      </p:pic>
      <p:sp>
        <p:nvSpPr>
          <p:cNvPr id="9" name="TextBox 8">
            <a:extLst>
              <a:ext uri="{FF2B5EF4-FFF2-40B4-BE49-F238E27FC236}">
                <a16:creationId xmlns:a16="http://schemas.microsoft.com/office/drawing/2014/main" id="{5C9312A4-C0B4-4A8E-AED3-95F5EA42EDEF}"/>
              </a:ext>
            </a:extLst>
          </p:cNvPr>
          <p:cNvSpPr txBox="1"/>
          <p:nvPr/>
        </p:nvSpPr>
        <p:spPr>
          <a:xfrm>
            <a:off x="923040" y="3838615"/>
            <a:ext cx="6792797" cy="1015663"/>
          </a:xfrm>
          <a:prstGeom prst="rect">
            <a:avLst/>
          </a:prstGeom>
          <a:noFill/>
        </p:spPr>
        <p:txBody>
          <a:bodyPr wrap="square" rtlCol="0">
            <a:spAutoFit/>
          </a:bodyPr>
          <a:lstStyle/>
          <a:p>
            <a:pPr marL="0" indent="0">
              <a:buNone/>
            </a:pPr>
            <a:r>
              <a:rPr lang="en-GB" sz="2000" dirty="0">
                <a:solidFill>
                  <a:schemeClr val="accent6"/>
                </a:solidFill>
                <a:latin typeface="Raleway" pitchFamily="2" charset="0"/>
              </a:rPr>
              <a:t>Look at the box opposite. Now there are 20 boxes out of 100 highlighted in yellow. How could we express this as a percentage, a decimal number and in words? </a:t>
            </a:r>
          </a:p>
        </p:txBody>
      </p:sp>
      <p:sp>
        <p:nvSpPr>
          <p:cNvPr id="10" name="TextBox 9">
            <a:extLst>
              <a:ext uri="{FF2B5EF4-FFF2-40B4-BE49-F238E27FC236}">
                <a16:creationId xmlns:a16="http://schemas.microsoft.com/office/drawing/2014/main" id="{8031AFC0-090E-4D16-858C-F05294936EF2}"/>
              </a:ext>
            </a:extLst>
          </p:cNvPr>
          <p:cNvSpPr txBox="1"/>
          <p:nvPr/>
        </p:nvSpPr>
        <p:spPr>
          <a:xfrm>
            <a:off x="923040" y="5075174"/>
            <a:ext cx="4252274" cy="400110"/>
          </a:xfrm>
          <a:prstGeom prst="rect">
            <a:avLst/>
          </a:prstGeom>
          <a:noFill/>
        </p:spPr>
        <p:txBody>
          <a:bodyPr wrap="square" rtlCol="0">
            <a:spAutoFit/>
          </a:bodyPr>
          <a:lstStyle/>
          <a:p>
            <a:r>
              <a:rPr lang="en-GB" sz="2000" dirty="0">
                <a:solidFill>
                  <a:schemeClr val="accent6"/>
                </a:solidFill>
                <a:latin typeface="Raleway" pitchFamily="2" charset="0"/>
              </a:rPr>
              <a:t>Answer: 20% or 0.20 or two tenths </a:t>
            </a:r>
          </a:p>
        </p:txBody>
      </p:sp>
      <p:sp>
        <p:nvSpPr>
          <p:cNvPr id="11" name="TextBox 10">
            <a:extLst>
              <a:ext uri="{FF2B5EF4-FFF2-40B4-BE49-F238E27FC236}">
                <a16:creationId xmlns:a16="http://schemas.microsoft.com/office/drawing/2014/main" id="{58D5586B-8584-4519-A99C-88FC175852D3}"/>
              </a:ext>
            </a:extLst>
          </p:cNvPr>
          <p:cNvSpPr txBox="1"/>
          <p:nvPr/>
        </p:nvSpPr>
        <p:spPr>
          <a:xfrm>
            <a:off x="923040" y="5696180"/>
            <a:ext cx="6596678" cy="400110"/>
          </a:xfrm>
          <a:prstGeom prst="rect">
            <a:avLst/>
          </a:prstGeom>
          <a:noFill/>
        </p:spPr>
        <p:txBody>
          <a:bodyPr wrap="none" rtlCol="0">
            <a:spAutoFit/>
          </a:bodyPr>
          <a:lstStyle/>
          <a:p>
            <a:r>
              <a:rPr lang="en-GB" sz="2000" dirty="0">
                <a:solidFill>
                  <a:schemeClr val="accent6"/>
                </a:solidFill>
                <a:latin typeface="Raleway" pitchFamily="2" charset="0"/>
              </a:rPr>
              <a:t>Calculation of decimal to percentage: 0.20 x 100 = 20%</a:t>
            </a:r>
          </a:p>
        </p:txBody>
      </p:sp>
    </p:spTree>
    <p:extLst>
      <p:ext uri="{BB962C8B-B14F-4D97-AF65-F5344CB8AC3E}">
        <p14:creationId xmlns:p14="http://schemas.microsoft.com/office/powerpoint/2010/main" val="387573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5E351-B19B-4AAB-AC18-80C1721FC25F}"/>
              </a:ext>
            </a:extLst>
          </p:cNvPr>
          <p:cNvSpPr>
            <a:spLocks noGrp="1"/>
          </p:cNvSpPr>
          <p:nvPr>
            <p:ph type="title"/>
          </p:nvPr>
        </p:nvSpPr>
        <p:spPr/>
        <p:txBody>
          <a:bodyPr/>
          <a:lstStyle/>
          <a:p>
            <a:r>
              <a:rPr lang="en-GB" dirty="0"/>
              <a:t>From percentages to decimals </a:t>
            </a:r>
          </a:p>
        </p:txBody>
      </p:sp>
      <p:sp>
        <p:nvSpPr>
          <p:cNvPr id="3" name="Content Placeholder 2">
            <a:extLst>
              <a:ext uri="{FF2B5EF4-FFF2-40B4-BE49-F238E27FC236}">
                <a16:creationId xmlns:a16="http://schemas.microsoft.com/office/drawing/2014/main" id="{E4C4E98E-84D8-49B2-96B5-36B5B01DF96A}"/>
              </a:ext>
            </a:extLst>
          </p:cNvPr>
          <p:cNvSpPr>
            <a:spLocks noGrp="1"/>
          </p:cNvSpPr>
          <p:nvPr>
            <p:ph idx="1"/>
          </p:nvPr>
        </p:nvSpPr>
        <p:spPr/>
        <p:txBody>
          <a:bodyPr/>
          <a:lstStyle/>
          <a:p>
            <a:pPr marL="0" indent="0">
              <a:buNone/>
            </a:pPr>
            <a:r>
              <a:rPr lang="en-GB" sz="2600" dirty="0"/>
              <a:t>How do we find the decimal number if we start with a percentage? </a:t>
            </a:r>
          </a:p>
          <a:p>
            <a:pPr marL="0" indent="0">
              <a:buNone/>
            </a:pPr>
            <a:endParaRPr lang="en-GB" sz="2600" dirty="0"/>
          </a:p>
          <a:p>
            <a:pPr marL="0" indent="0">
              <a:buNone/>
            </a:pPr>
            <a:r>
              <a:rPr lang="en-GB" sz="2600" dirty="0"/>
              <a:t>Simply divide the percentage by 100, e.g.:</a:t>
            </a:r>
          </a:p>
          <a:p>
            <a:pPr marL="0" indent="0">
              <a:buNone/>
            </a:pPr>
            <a:endParaRPr lang="en-GB" sz="2600" dirty="0"/>
          </a:p>
          <a:p>
            <a:pPr marL="0" indent="0">
              <a:buNone/>
            </a:pPr>
            <a:r>
              <a:rPr lang="en-GB" sz="2600" dirty="0"/>
              <a:t>56% is 56/100 </a:t>
            </a:r>
          </a:p>
          <a:p>
            <a:pPr marL="0" indent="0">
              <a:buNone/>
            </a:pPr>
            <a:r>
              <a:rPr lang="en-GB" sz="2600" dirty="0"/>
              <a:t>= 0.56</a:t>
            </a:r>
          </a:p>
          <a:p>
            <a:pPr marL="0" indent="0">
              <a:buNone/>
            </a:pPr>
            <a:endParaRPr lang="en-GB" dirty="0"/>
          </a:p>
        </p:txBody>
      </p:sp>
      <p:pic>
        <p:nvPicPr>
          <p:cNvPr id="4" name="Picture 3">
            <a:extLst>
              <a:ext uri="{FF2B5EF4-FFF2-40B4-BE49-F238E27FC236}">
                <a16:creationId xmlns:a16="http://schemas.microsoft.com/office/drawing/2014/main" id="{0C049896-8EA4-48C7-96B6-946271EF1CA9}"/>
              </a:ext>
            </a:extLst>
          </p:cNvPr>
          <p:cNvPicPr>
            <a:picLocks noChangeAspect="1"/>
          </p:cNvPicPr>
          <p:nvPr/>
        </p:nvPicPr>
        <p:blipFill>
          <a:blip r:embed="rId2"/>
          <a:stretch>
            <a:fillRect/>
          </a:stretch>
        </p:blipFill>
        <p:spPr>
          <a:xfrm>
            <a:off x="9998981" y="5323829"/>
            <a:ext cx="1997501" cy="1346860"/>
          </a:xfrm>
          <a:prstGeom prst="rect">
            <a:avLst/>
          </a:prstGeom>
        </p:spPr>
      </p:pic>
    </p:spTree>
    <p:extLst>
      <p:ext uri="{BB962C8B-B14F-4D97-AF65-F5344CB8AC3E}">
        <p14:creationId xmlns:p14="http://schemas.microsoft.com/office/powerpoint/2010/main" val="30303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ec7fab7d-a0cf-46fe-8360-da45f3defb27"/>
</p:tagLst>
</file>

<file path=ppt/theme/theme1.xml><?xml version="1.0" encoding="utf-8"?>
<a:theme xmlns:a="http://schemas.openxmlformats.org/drawingml/2006/main" name="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86F8335C-085D-E944-9A21-CA3CB8BD44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062B3FCCD09C4FB873FC75620FBCA4" ma:contentTypeVersion="13" ma:contentTypeDescription="Create a new document." ma:contentTypeScope="" ma:versionID="43d09fd3e0958e1503a351adf542510e">
  <xsd:schema xmlns:xsd="http://www.w3.org/2001/XMLSchema" xmlns:xs="http://www.w3.org/2001/XMLSchema" xmlns:p="http://schemas.microsoft.com/office/2006/metadata/properties" xmlns:ns3="e870dda7-fccc-4898-baa6-c232fd10261b" xmlns:ns4="2cf2d7ee-ebc4-4f6a-9d62-ef9950e56bcb" targetNamespace="http://schemas.microsoft.com/office/2006/metadata/properties" ma:root="true" ma:fieldsID="32468d804098f0e78924ad18fcb9004e" ns3:_="" ns4:_="">
    <xsd:import namespace="e870dda7-fccc-4898-baa6-c232fd10261b"/>
    <xsd:import namespace="2cf2d7ee-ebc4-4f6a-9d62-ef9950e56bc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70dda7-fccc-4898-baa6-c232fd1026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2d7ee-ebc4-4f6a-9d62-ef9950e56bc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BA8B67-064E-476C-BCC3-8374A3902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70dda7-fccc-4898-baa6-c232fd10261b"/>
    <ds:schemaRef ds:uri="2cf2d7ee-ebc4-4f6a-9d62-ef9950e56b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EE673E-6C3E-4929-874D-1EAB147D44F7}">
  <ds:schemaRefs>
    <ds:schemaRef ds:uri="http://purl.org/dc/dcmitype/"/>
    <ds:schemaRef ds:uri="http://purl.org/dc/terms/"/>
    <ds:schemaRef ds:uri="2cf2d7ee-ebc4-4f6a-9d62-ef9950e56bcb"/>
    <ds:schemaRef ds:uri="http://schemas.microsoft.com/office/2006/documentManagement/types"/>
    <ds:schemaRef ds:uri="http://schemas.microsoft.com/office/infopath/2007/PartnerControls"/>
    <ds:schemaRef ds:uri="http://schemas.microsoft.com/office/2006/metadata/properties"/>
    <ds:schemaRef ds:uri="e870dda7-fccc-4898-baa6-c232fd10261b"/>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4F582E2C-A671-4E6E-8E68-C3B9C4B2DD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1543</Words>
  <Application>Microsoft Office PowerPoint</Application>
  <PresentationFormat>Widescreen</PresentationFormat>
  <Paragraphs>197</Paragraphs>
  <Slides>37</Slides>
  <Notes>18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Arial</vt:lpstr>
      <vt:lpstr>ARU Raisonne DemiBold</vt:lpstr>
      <vt:lpstr>Calibri</vt:lpstr>
      <vt:lpstr>Cambria Math</vt:lpstr>
      <vt:lpstr>Raleway</vt:lpstr>
      <vt:lpstr>Raleway Light</vt:lpstr>
      <vt:lpstr>Wingdings</vt:lpstr>
      <vt:lpstr>ARU Brand</vt:lpstr>
      <vt:lpstr>Equation</vt:lpstr>
      <vt:lpstr>Welcome</vt:lpstr>
      <vt:lpstr>Today’s Lesson</vt:lpstr>
      <vt:lpstr>Homework review/week 3 recap</vt:lpstr>
      <vt:lpstr>Homework review </vt:lpstr>
      <vt:lpstr>Week 3 recap</vt:lpstr>
      <vt:lpstr>From decimals to percentages  (and back)</vt:lpstr>
      <vt:lpstr>What is a percentage?</vt:lpstr>
      <vt:lpstr>From decimals to percentages  </vt:lpstr>
      <vt:lpstr>From percentages to decimals </vt:lpstr>
      <vt:lpstr>The three components of a percentage problem </vt:lpstr>
      <vt:lpstr>Solving percentage problems </vt:lpstr>
      <vt:lpstr>Calculating the percentage ‘rate’  </vt:lpstr>
      <vt:lpstr>Calculating ‘portion’ </vt:lpstr>
      <vt:lpstr>Calculating ‘base’  </vt:lpstr>
      <vt:lpstr>Summary of formulas </vt:lpstr>
      <vt:lpstr>Expressing ‘part of whole’ using fractions</vt:lpstr>
      <vt:lpstr>What are fractions? </vt:lpstr>
      <vt:lpstr>PowerPoint Presentation</vt:lpstr>
      <vt:lpstr>Decimals to fractions </vt:lpstr>
      <vt:lpstr>PowerPoint Presentation</vt:lpstr>
      <vt:lpstr>PowerPoint Presentation</vt:lpstr>
      <vt:lpstr>Equivalent forms</vt:lpstr>
      <vt:lpstr>Equivalent forms </vt:lpstr>
      <vt:lpstr>Practice </vt:lpstr>
      <vt:lpstr>Summary of common equivalent forms </vt:lpstr>
      <vt:lpstr>Using percentages in the retail sector </vt:lpstr>
      <vt:lpstr>What is the retail sector? </vt:lpstr>
      <vt:lpstr>How many of these famous retailers do you know?</vt:lpstr>
      <vt:lpstr>Based on ‘turnover’, can you guess which is the largest retailer in the UK?  </vt:lpstr>
      <vt:lpstr>Key figures</vt:lpstr>
      <vt:lpstr>A common formula </vt:lpstr>
      <vt:lpstr>Example</vt:lpstr>
      <vt:lpstr>Guessing markup rate </vt:lpstr>
      <vt:lpstr>Why are some markup rates so high? </vt:lpstr>
      <vt:lpstr>Homework</vt:lpstr>
      <vt:lpstr>Homework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 Reading and writing decimals</dc:title>
  <dc:creator>Paul Davidson</dc:creator>
  <cp:lastModifiedBy>Paul Davidson</cp:lastModifiedBy>
  <cp:revision>20</cp:revision>
  <dcterms:created xsi:type="dcterms:W3CDTF">2022-01-20T14:22:05Z</dcterms:created>
  <dcterms:modified xsi:type="dcterms:W3CDTF">2023-02-06T08:24:43Z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0x01010022062B3FCCD09C4FB873FC75620FBCA4</vt:lpwstr>
  </property>
</Properties>
</file>